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62" r:id="rId3"/>
    <p:sldId id="284" r:id="rId4"/>
    <p:sldId id="258" r:id="rId5"/>
    <p:sldId id="263" r:id="rId6"/>
    <p:sldId id="286" r:id="rId7"/>
    <p:sldId id="285" r:id="rId8"/>
    <p:sldId id="287" r:id="rId9"/>
    <p:sldId id="264" r:id="rId10"/>
    <p:sldId id="275" r:id="rId11"/>
    <p:sldId id="281" r:id="rId12"/>
    <p:sldId id="280" r:id="rId13"/>
    <p:sldId id="279" r:id="rId14"/>
    <p:sldId id="278" r:id="rId15"/>
    <p:sldId id="277" r:id="rId16"/>
    <p:sldId id="276" r:id="rId17"/>
    <p:sldId id="288" r:id="rId18"/>
    <p:sldId id="289" r:id="rId19"/>
    <p:sldId id="291" r:id="rId20"/>
    <p:sldId id="266" r:id="rId21"/>
    <p:sldId id="282" r:id="rId22"/>
    <p:sldId id="283" r:id="rId23"/>
    <p:sldId id="257" r:id="rId24"/>
    <p:sldId id="267" r:id="rId25"/>
    <p:sldId id="268" r:id="rId26"/>
    <p:sldId id="297" r:id="rId27"/>
    <p:sldId id="298" r:id="rId28"/>
    <p:sldId id="299" r:id="rId29"/>
    <p:sldId id="295" r:id="rId30"/>
    <p:sldId id="296" r:id="rId31"/>
    <p:sldId id="301" r:id="rId32"/>
    <p:sldId id="300" r:id="rId33"/>
    <p:sldId id="292" r:id="rId34"/>
    <p:sldId id="294" r:id="rId35"/>
    <p:sldId id="260" r:id="rId36"/>
    <p:sldId id="302" r:id="rId37"/>
    <p:sldId id="303" r:id="rId38"/>
    <p:sldId id="30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varScale="1">
        <p:scale>
          <a:sx n="79" d="100"/>
          <a:sy n="79"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330ED09-D073-4E06-9F54-75A3C673373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E65D71-1B0B-41AA-8A8E-0A8C27EDC6EF}">
      <dgm:prSet/>
      <dgm:spPr/>
      <dgm:t>
        <a:bodyPr/>
        <a:lstStyle/>
        <a:p>
          <a:r>
            <a:rPr lang="en-US" b="0" i="0" dirty="0"/>
            <a:t>Lettuces</a:t>
          </a:r>
          <a:endParaRPr lang="en-US" dirty="0"/>
        </a:p>
      </dgm:t>
    </dgm:pt>
    <dgm:pt modelId="{BB119227-F003-42F2-8B58-258E9AA6FA8D}" type="parTrans" cxnId="{77172EA8-F651-4F87-802E-AF5D625192EA}">
      <dgm:prSet/>
      <dgm:spPr/>
      <dgm:t>
        <a:bodyPr/>
        <a:lstStyle/>
        <a:p>
          <a:endParaRPr lang="en-US"/>
        </a:p>
      </dgm:t>
    </dgm:pt>
    <dgm:pt modelId="{3F782101-FBFA-49DD-8568-AC47994131CF}" type="sibTrans" cxnId="{77172EA8-F651-4F87-802E-AF5D625192EA}">
      <dgm:prSet/>
      <dgm:spPr/>
      <dgm:t>
        <a:bodyPr/>
        <a:lstStyle/>
        <a:p>
          <a:endParaRPr lang="en-US"/>
        </a:p>
      </dgm:t>
    </dgm:pt>
    <dgm:pt modelId="{9FB5D5D8-C3E5-4F12-AE83-5819D63FFA12}">
      <dgm:prSet/>
      <dgm:spPr/>
      <dgm:t>
        <a:bodyPr/>
        <a:lstStyle/>
        <a:p>
          <a:r>
            <a:rPr lang="en-US" dirty="0"/>
            <a:t>S</a:t>
          </a:r>
          <a:r>
            <a:rPr lang="en-US" b="0" i="0" dirty="0"/>
            <a:t>alad mix</a:t>
          </a:r>
          <a:endParaRPr lang="en-US" dirty="0"/>
        </a:p>
      </dgm:t>
    </dgm:pt>
    <dgm:pt modelId="{19107E5D-5048-413E-9BA8-FCD5412EA4FA}" type="parTrans" cxnId="{1DB0C1F5-2679-4FCA-8D49-FBD57F51A67B}">
      <dgm:prSet/>
      <dgm:spPr/>
      <dgm:t>
        <a:bodyPr/>
        <a:lstStyle/>
        <a:p>
          <a:endParaRPr lang="en-US"/>
        </a:p>
      </dgm:t>
    </dgm:pt>
    <dgm:pt modelId="{2C663FB4-E646-4B5D-807C-0A54B583092A}" type="sibTrans" cxnId="{1DB0C1F5-2679-4FCA-8D49-FBD57F51A67B}">
      <dgm:prSet/>
      <dgm:spPr/>
      <dgm:t>
        <a:bodyPr/>
        <a:lstStyle/>
        <a:p>
          <a:endParaRPr lang="en-US"/>
        </a:p>
      </dgm:t>
    </dgm:pt>
    <dgm:pt modelId="{646A1CDC-F7B5-4FA0-A94C-C46119428918}">
      <dgm:prSet/>
      <dgm:spPr/>
      <dgm:t>
        <a:bodyPr/>
        <a:lstStyle/>
        <a:p>
          <a:r>
            <a:rPr lang="en-US"/>
            <a:t>G</a:t>
          </a:r>
          <a:r>
            <a:rPr lang="en-US" b="0" i="0"/>
            <a:t>reen onions</a:t>
          </a:r>
          <a:endParaRPr lang="en-US"/>
        </a:p>
      </dgm:t>
    </dgm:pt>
    <dgm:pt modelId="{90173C43-08D4-4845-83EC-B445B160C1A8}" type="parTrans" cxnId="{1A81FCB9-1F6C-4F20-BBBD-BA4ED9A00D75}">
      <dgm:prSet/>
      <dgm:spPr/>
      <dgm:t>
        <a:bodyPr/>
        <a:lstStyle/>
        <a:p>
          <a:endParaRPr lang="en-US"/>
        </a:p>
      </dgm:t>
    </dgm:pt>
    <dgm:pt modelId="{FBE8B63A-D9BD-42DD-A5D9-52CB8FF2A1EA}" type="sibTrans" cxnId="{1A81FCB9-1F6C-4F20-BBBD-BA4ED9A00D75}">
      <dgm:prSet/>
      <dgm:spPr/>
      <dgm:t>
        <a:bodyPr/>
        <a:lstStyle/>
        <a:p>
          <a:endParaRPr lang="en-US"/>
        </a:p>
      </dgm:t>
    </dgm:pt>
    <dgm:pt modelId="{9FB29984-D848-4A81-8594-FB2EF4659821}">
      <dgm:prSet/>
      <dgm:spPr/>
      <dgm:t>
        <a:bodyPr/>
        <a:lstStyle/>
        <a:p>
          <a:r>
            <a:rPr lang="en-US"/>
            <a:t>T</a:t>
          </a:r>
          <a:r>
            <a:rPr lang="en-US" b="0" i="0"/>
            <a:t>omatoes</a:t>
          </a:r>
          <a:endParaRPr lang="en-US"/>
        </a:p>
      </dgm:t>
    </dgm:pt>
    <dgm:pt modelId="{0F4DEFE4-7883-414A-B441-869A0E81C342}" type="parTrans" cxnId="{8112A5FA-D59F-4C25-9BB3-8DEF28A94FEC}">
      <dgm:prSet/>
      <dgm:spPr/>
      <dgm:t>
        <a:bodyPr/>
        <a:lstStyle/>
        <a:p>
          <a:endParaRPr lang="en-US"/>
        </a:p>
      </dgm:t>
    </dgm:pt>
    <dgm:pt modelId="{7CF684D8-5423-4361-8B41-5E82D61E008E}" type="sibTrans" cxnId="{8112A5FA-D59F-4C25-9BB3-8DEF28A94FEC}">
      <dgm:prSet/>
      <dgm:spPr/>
      <dgm:t>
        <a:bodyPr/>
        <a:lstStyle/>
        <a:p>
          <a:endParaRPr lang="en-US"/>
        </a:p>
      </dgm:t>
    </dgm:pt>
    <dgm:pt modelId="{76640EC8-749E-4330-964C-AA67F3070DF6}">
      <dgm:prSet/>
      <dgm:spPr/>
      <dgm:t>
        <a:bodyPr/>
        <a:lstStyle/>
        <a:p>
          <a:r>
            <a:rPr lang="en-US" dirty="0"/>
            <a:t>S</a:t>
          </a:r>
          <a:r>
            <a:rPr lang="en-US" b="0" i="0" dirty="0"/>
            <a:t>prouts</a:t>
          </a:r>
          <a:endParaRPr lang="en-US" dirty="0"/>
        </a:p>
      </dgm:t>
    </dgm:pt>
    <dgm:pt modelId="{2FEEFE0F-C1FC-47F7-986E-50B8992D843E}" type="parTrans" cxnId="{3DD095CA-421A-42BE-B98A-5A18ADE448F1}">
      <dgm:prSet/>
      <dgm:spPr/>
      <dgm:t>
        <a:bodyPr/>
        <a:lstStyle/>
        <a:p>
          <a:endParaRPr lang="en-US"/>
        </a:p>
      </dgm:t>
    </dgm:pt>
    <dgm:pt modelId="{591E56D5-0B66-4E83-AF65-B1E283875F91}" type="sibTrans" cxnId="{3DD095CA-421A-42BE-B98A-5A18ADE448F1}">
      <dgm:prSet/>
      <dgm:spPr/>
      <dgm:t>
        <a:bodyPr/>
        <a:lstStyle/>
        <a:p>
          <a:endParaRPr lang="en-US"/>
        </a:p>
      </dgm:t>
    </dgm:pt>
    <dgm:pt modelId="{75D8AA31-F87C-4941-BBE7-3B09904F4C66}" type="pres">
      <dgm:prSet presAssocID="{A330ED09-D073-4E06-9F54-75A3C673373D}" presName="vert0" presStyleCnt="0">
        <dgm:presLayoutVars>
          <dgm:dir/>
          <dgm:animOne val="branch"/>
          <dgm:animLvl val="lvl"/>
        </dgm:presLayoutVars>
      </dgm:prSet>
      <dgm:spPr/>
    </dgm:pt>
    <dgm:pt modelId="{7892832C-61C2-4D9B-90FD-6900DE8568A0}" type="pres">
      <dgm:prSet presAssocID="{98E65D71-1B0B-41AA-8A8E-0A8C27EDC6EF}" presName="thickLine" presStyleLbl="alignNode1" presStyleIdx="0" presStyleCnt="5"/>
      <dgm:spPr/>
    </dgm:pt>
    <dgm:pt modelId="{A145758D-24B4-4AB2-853D-02B344C47375}" type="pres">
      <dgm:prSet presAssocID="{98E65D71-1B0B-41AA-8A8E-0A8C27EDC6EF}" presName="horz1" presStyleCnt="0"/>
      <dgm:spPr/>
    </dgm:pt>
    <dgm:pt modelId="{61EE738F-42FF-47A0-9383-CAF00AD12567}" type="pres">
      <dgm:prSet presAssocID="{98E65D71-1B0B-41AA-8A8E-0A8C27EDC6EF}" presName="tx1" presStyleLbl="revTx" presStyleIdx="0" presStyleCnt="5"/>
      <dgm:spPr/>
    </dgm:pt>
    <dgm:pt modelId="{CA8274F6-E8BA-426B-8E27-B13FF7B018B6}" type="pres">
      <dgm:prSet presAssocID="{98E65D71-1B0B-41AA-8A8E-0A8C27EDC6EF}" presName="vert1" presStyleCnt="0"/>
      <dgm:spPr/>
    </dgm:pt>
    <dgm:pt modelId="{F06639C8-B926-4573-AED5-569FB998E6DB}" type="pres">
      <dgm:prSet presAssocID="{9FB5D5D8-C3E5-4F12-AE83-5819D63FFA12}" presName="thickLine" presStyleLbl="alignNode1" presStyleIdx="1" presStyleCnt="5"/>
      <dgm:spPr/>
    </dgm:pt>
    <dgm:pt modelId="{53746D2A-DC91-4643-BFE3-8958A9C12C18}" type="pres">
      <dgm:prSet presAssocID="{9FB5D5D8-C3E5-4F12-AE83-5819D63FFA12}" presName="horz1" presStyleCnt="0"/>
      <dgm:spPr/>
    </dgm:pt>
    <dgm:pt modelId="{221162DF-6C15-4740-85C3-E497DCB34AD6}" type="pres">
      <dgm:prSet presAssocID="{9FB5D5D8-C3E5-4F12-AE83-5819D63FFA12}" presName="tx1" presStyleLbl="revTx" presStyleIdx="1" presStyleCnt="5"/>
      <dgm:spPr/>
    </dgm:pt>
    <dgm:pt modelId="{690741BB-4DB9-4025-8592-E1A04B9B75DC}" type="pres">
      <dgm:prSet presAssocID="{9FB5D5D8-C3E5-4F12-AE83-5819D63FFA12}" presName="vert1" presStyleCnt="0"/>
      <dgm:spPr/>
    </dgm:pt>
    <dgm:pt modelId="{C76DD97A-29F0-4F0D-885C-E6E3AA9B32F9}" type="pres">
      <dgm:prSet presAssocID="{646A1CDC-F7B5-4FA0-A94C-C46119428918}" presName="thickLine" presStyleLbl="alignNode1" presStyleIdx="2" presStyleCnt="5"/>
      <dgm:spPr/>
    </dgm:pt>
    <dgm:pt modelId="{F8F50A01-A9F2-4428-A0F7-128E23E8A4B3}" type="pres">
      <dgm:prSet presAssocID="{646A1CDC-F7B5-4FA0-A94C-C46119428918}" presName="horz1" presStyleCnt="0"/>
      <dgm:spPr/>
    </dgm:pt>
    <dgm:pt modelId="{0B32E8CD-A38B-43FB-908A-2A35B51403AF}" type="pres">
      <dgm:prSet presAssocID="{646A1CDC-F7B5-4FA0-A94C-C46119428918}" presName="tx1" presStyleLbl="revTx" presStyleIdx="2" presStyleCnt="5"/>
      <dgm:spPr/>
    </dgm:pt>
    <dgm:pt modelId="{7ADFA181-04D0-4749-B30D-6925205D811D}" type="pres">
      <dgm:prSet presAssocID="{646A1CDC-F7B5-4FA0-A94C-C46119428918}" presName="vert1" presStyleCnt="0"/>
      <dgm:spPr/>
    </dgm:pt>
    <dgm:pt modelId="{42266DA6-A45F-4A17-98A9-375217568024}" type="pres">
      <dgm:prSet presAssocID="{9FB29984-D848-4A81-8594-FB2EF4659821}" presName="thickLine" presStyleLbl="alignNode1" presStyleIdx="3" presStyleCnt="5"/>
      <dgm:spPr/>
    </dgm:pt>
    <dgm:pt modelId="{E0770D3E-8F9B-4C0B-A360-77437BBB090B}" type="pres">
      <dgm:prSet presAssocID="{9FB29984-D848-4A81-8594-FB2EF4659821}" presName="horz1" presStyleCnt="0"/>
      <dgm:spPr/>
    </dgm:pt>
    <dgm:pt modelId="{A5FB0D71-AD8C-4FA8-A436-A5C82CFD9359}" type="pres">
      <dgm:prSet presAssocID="{9FB29984-D848-4A81-8594-FB2EF4659821}" presName="tx1" presStyleLbl="revTx" presStyleIdx="3" presStyleCnt="5"/>
      <dgm:spPr/>
    </dgm:pt>
    <dgm:pt modelId="{F920630D-34FF-40C6-BF18-C2D3EC4EB40F}" type="pres">
      <dgm:prSet presAssocID="{9FB29984-D848-4A81-8594-FB2EF4659821}" presName="vert1" presStyleCnt="0"/>
      <dgm:spPr/>
    </dgm:pt>
    <dgm:pt modelId="{B2F74B30-D4C1-4790-9099-426989FC2E52}" type="pres">
      <dgm:prSet presAssocID="{76640EC8-749E-4330-964C-AA67F3070DF6}" presName="thickLine" presStyleLbl="alignNode1" presStyleIdx="4" presStyleCnt="5"/>
      <dgm:spPr/>
    </dgm:pt>
    <dgm:pt modelId="{5518EDAF-5439-4928-95F8-F84C2252194F}" type="pres">
      <dgm:prSet presAssocID="{76640EC8-749E-4330-964C-AA67F3070DF6}" presName="horz1" presStyleCnt="0"/>
      <dgm:spPr/>
    </dgm:pt>
    <dgm:pt modelId="{17653921-BA2E-4827-AC7C-ACE99EC39F35}" type="pres">
      <dgm:prSet presAssocID="{76640EC8-749E-4330-964C-AA67F3070DF6}" presName="tx1" presStyleLbl="revTx" presStyleIdx="4" presStyleCnt="5"/>
      <dgm:spPr/>
    </dgm:pt>
    <dgm:pt modelId="{67358B57-C1DF-4A4D-A1AA-CE32938DC97C}" type="pres">
      <dgm:prSet presAssocID="{76640EC8-749E-4330-964C-AA67F3070DF6}" presName="vert1" presStyleCnt="0"/>
      <dgm:spPr/>
    </dgm:pt>
  </dgm:ptLst>
  <dgm:cxnLst>
    <dgm:cxn modelId="{A541E31E-0380-43CE-B61A-DD2449AD233A}" type="presOf" srcId="{9FB29984-D848-4A81-8594-FB2EF4659821}" destId="{A5FB0D71-AD8C-4FA8-A436-A5C82CFD9359}" srcOrd="0" destOrd="0" presId="urn:microsoft.com/office/officeart/2008/layout/LinedList"/>
    <dgm:cxn modelId="{52D3D641-2788-4358-9EB5-687617A1351E}" type="presOf" srcId="{98E65D71-1B0B-41AA-8A8E-0A8C27EDC6EF}" destId="{61EE738F-42FF-47A0-9383-CAF00AD12567}" srcOrd="0" destOrd="0" presId="urn:microsoft.com/office/officeart/2008/layout/LinedList"/>
    <dgm:cxn modelId="{508CCD6A-60E6-49C0-9E91-8167F6A2F927}" type="presOf" srcId="{A330ED09-D073-4E06-9F54-75A3C673373D}" destId="{75D8AA31-F87C-4941-BBE7-3B09904F4C66}" srcOrd="0" destOrd="0" presId="urn:microsoft.com/office/officeart/2008/layout/LinedList"/>
    <dgm:cxn modelId="{CD282C8E-4985-4C25-89A7-BCB5C1A83637}" type="presOf" srcId="{76640EC8-749E-4330-964C-AA67F3070DF6}" destId="{17653921-BA2E-4827-AC7C-ACE99EC39F35}" srcOrd="0" destOrd="0" presId="urn:microsoft.com/office/officeart/2008/layout/LinedList"/>
    <dgm:cxn modelId="{E97DD89F-FD4A-439F-ACCF-78B4F1279595}" type="presOf" srcId="{9FB5D5D8-C3E5-4F12-AE83-5819D63FFA12}" destId="{221162DF-6C15-4740-85C3-E497DCB34AD6}" srcOrd="0" destOrd="0" presId="urn:microsoft.com/office/officeart/2008/layout/LinedList"/>
    <dgm:cxn modelId="{77172EA8-F651-4F87-802E-AF5D625192EA}" srcId="{A330ED09-D073-4E06-9F54-75A3C673373D}" destId="{98E65D71-1B0B-41AA-8A8E-0A8C27EDC6EF}" srcOrd="0" destOrd="0" parTransId="{BB119227-F003-42F2-8B58-258E9AA6FA8D}" sibTransId="{3F782101-FBFA-49DD-8568-AC47994131CF}"/>
    <dgm:cxn modelId="{1A81FCB9-1F6C-4F20-BBBD-BA4ED9A00D75}" srcId="{A330ED09-D073-4E06-9F54-75A3C673373D}" destId="{646A1CDC-F7B5-4FA0-A94C-C46119428918}" srcOrd="2" destOrd="0" parTransId="{90173C43-08D4-4845-83EC-B445B160C1A8}" sibTransId="{FBE8B63A-D9BD-42DD-A5D9-52CB8FF2A1EA}"/>
    <dgm:cxn modelId="{3DD095CA-421A-42BE-B98A-5A18ADE448F1}" srcId="{A330ED09-D073-4E06-9F54-75A3C673373D}" destId="{76640EC8-749E-4330-964C-AA67F3070DF6}" srcOrd="4" destOrd="0" parTransId="{2FEEFE0F-C1FC-47F7-986E-50B8992D843E}" sibTransId="{591E56D5-0B66-4E83-AF65-B1E283875F91}"/>
    <dgm:cxn modelId="{1DB0C1F5-2679-4FCA-8D49-FBD57F51A67B}" srcId="{A330ED09-D073-4E06-9F54-75A3C673373D}" destId="{9FB5D5D8-C3E5-4F12-AE83-5819D63FFA12}" srcOrd="1" destOrd="0" parTransId="{19107E5D-5048-413E-9BA8-FCD5412EA4FA}" sibTransId="{2C663FB4-E646-4B5D-807C-0A54B583092A}"/>
    <dgm:cxn modelId="{8112A5FA-D59F-4C25-9BB3-8DEF28A94FEC}" srcId="{A330ED09-D073-4E06-9F54-75A3C673373D}" destId="{9FB29984-D848-4A81-8594-FB2EF4659821}" srcOrd="3" destOrd="0" parTransId="{0F4DEFE4-7883-414A-B441-869A0E81C342}" sibTransId="{7CF684D8-5423-4361-8B41-5E82D61E008E}"/>
    <dgm:cxn modelId="{6F5ACFFE-A39D-4AE5-A89E-2FD2FBC196E0}" type="presOf" srcId="{646A1CDC-F7B5-4FA0-A94C-C46119428918}" destId="{0B32E8CD-A38B-43FB-908A-2A35B51403AF}" srcOrd="0" destOrd="0" presId="urn:microsoft.com/office/officeart/2008/layout/LinedList"/>
    <dgm:cxn modelId="{A922F314-5EE3-45BD-AE0C-6B690623CF5C}" type="presParOf" srcId="{75D8AA31-F87C-4941-BBE7-3B09904F4C66}" destId="{7892832C-61C2-4D9B-90FD-6900DE8568A0}" srcOrd="0" destOrd="0" presId="urn:microsoft.com/office/officeart/2008/layout/LinedList"/>
    <dgm:cxn modelId="{A0C1AFD9-DE50-4F0B-947E-7D7FEFF44374}" type="presParOf" srcId="{75D8AA31-F87C-4941-BBE7-3B09904F4C66}" destId="{A145758D-24B4-4AB2-853D-02B344C47375}" srcOrd="1" destOrd="0" presId="urn:microsoft.com/office/officeart/2008/layout/LinedList"/>
    <dgm:cxn modelId="{EA0D5AA6-4D9D-4C34-8B75-134AE07EF7C7}" type="presParOf" srcId="{A145758D-24B4-4AB2-853D-02B344C47375}" destId="{61EE738F-42FF-47A0-9383-CAF00AD12567}" srcOrd="0" destOrd="0" presId="urn:microsoft.com/office/officeart/2008/layout/LinedList"/>
    <dgm:cxn modelId="{E0F25DAB-0414-4F53-BAF1-BF4BDF96B2F8}" type="presParOf" srcId="{A145758D-24B4-4AB2-853D-02B344C47375}" destId="{CA8274F6-E8BA-426B-8E27-B13FF7B018B6}" srcOrd="1" destOrd="0" presId="urn:microsoft.com/office/officeart/2008/layout/LinedList"/>
    <dgm:cxn modelId="{360668EA-1D4C-43A1-9B24-69AFE1711658}" type="presParOf" srcId="{75D8AA31-F87C-4941-BBE7-3B09904F4C66}" destId="{F06639C8-B926-4573-AED5-569FB998E6DB}" srcOrd="2" destOrd="0" presId="urn:microsoft.com/office/officeart/2008/layout/LinedList"/>
    <dgm:cxn modelId="{05E952BB-AE0F-47B8-B1F4-79ACDF3DCC20}" type="presParOf" srcId="{75D8AA31-F87C-4941-BBE7-3B09904F4C66}" destId="{53746D2A-DC91-4643-BFE3-8958A9C12C18}" srcOrd="3" destOrd="0" presId="urn:microsoft.com/office/officeart/2008/layout/LinedList"/>
    <dgm:cxn modelId="{345BD276-D26E-4A40-AACF-3DACA48C4427}" type="presParOf" srcId="{53746D2A-DC91-4643-BFE3-8958A9C12C18}" destId="{221162DF-6C15-4740-85C3-E497DCB34AD6}" srcOrd="0" destOrd="0" presId="urn:microsoft.com/office/officeart/2008/layout/LinedList"/>
    <dgm:cxn modelId="{01F740C0-E255-4DB2-B344-C9FB4E66DE58}" type="presParOf" srcId="{53746D2A-DC91-4643-BFE3-8958A9C12C18}" destId="{690741BB-4DB9-4025-8592-E1A04B9B75DC}" srcOrd="1" destOrd="0" presId="urn:microsoft.com/office/officeart/2008/layout/LinedList"/>
    <dgm:cxn modelId="{BC2F90A8-17B3-4760-9142-445C13752694}" type="presParOf" srcId="{75D8AA31-F87C-4941-BBE7-3B09904F4C66}" destId="{C76DD97A-29F0-4F0D-885C-E6E3AA9B32F9}" srcOrd="4" destOrd="0" presId="urn:microsoft.com/office/officeart/2008/layout/LinedList"/>
    <dgm:cxn modelId="{EEE411BB-C18E-4C23-AACC-FF6956F8FC07}" type="presParOf" srcId="{75D8AA31-F87C-4941-BBE7-3B09904F4C66}" destId="{F8F50A01-A9F2-4428-A0F7-128E23E8A4B3}" srcOrd="5" destOrd="0" presId="urn:microsoft.com/office/officeart/2008/layout/LinedList"/>
    <dgm:cxn modelId="{F148E4AA-C376-407A-8166-AC509A15522E}" type="presParOf" srcId="{F8F50A01-A9F2-4428-A0F7-128E23E8A4B3}" destId="{0B32E8CD-A38B-43FB-908A-2A35B51403AF}" srcOrd="0" destOrd="0" presId="urn:microsoft.com/office/officeart/2008/layout/LinedList"/>
    <dgm:cxn modelId="{C5ACDE8A-78E7-4F38-A852-697EC86A0BEE}" type="presParOf" srcId="{F8F50A01-A9F2-4428-A0F7-128E23E8A4B3}" destId="{7ADFA181-04D0-4749-B30D-6925205D811D}" srcOrd="1" destOrd="0" presId="urn:microsoft.com/office/officeart/2008/layout/LinedList"/>
    <dgm:cxn modelId="{52285026-110E-4CAF-8678-8700377D7A7D}" type="presParOf" srcId="{75D8AA31-F87C-4941-BBE7-3B09904F4C66}" destId="{42266DA6-A45F-4A17-98A9-375217568024}" srcOrd="6" destOrd="0" presId="urn:microsoft.com/office/officeart/2008/layout/LinedList"/>
    <dgm:cxn modelId="{9395E80D-5A62-416A-8508-981DAD0EA566}" type="presParOf" srcId="{75D8AA31-F87C-4941-BBE7-3B09904F4C66}" destId="{E0770D3E-8F9B-4C0B-A360-77437BBB090B}" srcOrd="7" destOrd="0" presId="urn:microsoft.com/office/officeart/2008/layout/LinedList"/>
    <dgm:cxn modelId="{E8FE131C-97EA-42C7-A46E-0ECF1AFA9A7D}" type="presParOf" srcId="{E0770D3E-8F9B-4C0B-A360-77437BBB090B}" destId="{A5FB0D71-AD8C-4FA8-A436-A5C82CFD9359}" srcOrd="0" destOrd="0" presId="urn:microsoft.com/office/officeart/2008/layout/LinedList"/>
    <dgm:cxn modelId="{1715142F-1162-43FA-AC0A-D2680E233078}" type="presParOf" srcId="{E0770D3E-8F9B-4C0B-A360-77437BBB090B}" destId="{F920630D-34FF-40C6-BF18-C2D3EC4EB40F}" srcOrd="1" destOrd="0" presId="urn:microsoft.com/office/officeart/2008/layout/LinedList"/>
    <dgm:cxn modelId="{EB93C095-9BB0-4EB1-9588-67F5326A110D}" type="presParOf" srcId="{75D8AA31-F87C-4941-BBE7-3B09904F4C66}" destId="{B2F74B30-D4C1-4790-9099-426989FC2E52}" srcOrd="8" destOrd="0" presId="urn:microsoft.com/office/officeart/2008/layout/LinedList"/>
    <dgm:cxn modelId="{2F656166-3D82-4FE0-BFA0-A18F2A5B3AD4}" type="presParOf" srcId="{75D8AA31-F87C-4941-BBE7-3B09904F4C66}" destId="{5518EDAF-5439-4928-95F8-F84C2252194F}" srcOrd="9" destOrd="0" presId="urn:microsoft.com/office/officeart/2008/layout/LinedList"/>
    <dgm:cxn modelId="{1B36E70C-D10B-4332-8770-F1C7655DD6B7}" type="presParOf" srcId="{5518EDAF-5439-4928-95F8-F84C2252194F}" destId="{17653921-BA2E-4827-AC7C-ACE99EC39F35}" srcOrd="0" destOrd="0" presId="urn:microsoft.com/office/officeart/2008/layout/LinedList"/>
    <dgm:cxn modelId="{AF2EE39D-D388-4FF0-80C6-F633F721863D}" type="presParOf" srcId="{5518EDAF-5439-4928-95F8-F84C2252194F}" destId="{67358B57-C1DF-4A4D-A1AA-CE32938DC9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0ED09-D073-4E06-9F54-75A3C67337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8E65D71-1B0B-41AA-8A8E-0A8C27EDC6EF}">
      <dgm:prSet/>
      <dgm:spPr/>
      <dgm:t>
        <a:bodyPr/>
        <a:lstStyle/>
        <a:p>
          <a:r>
            <a:rPr lang="en-US" dirty="0"/>
            <a:t>Cantaloupes</a:t>
          </a:r>
        </a:p>
      </dgm:t>
    </dgm:pt>
    <dgm:pt modelId="{BB119227-F003-42F2-8B58-258E9AA6FA8D}" type="parTrans" cxnId="{77172EA8-F651-4F87-802E-AF5D625192EA}">
      <dgm:prSet/>
      <dgm:spPr/>
      <dgm:t>
        <a:bodyPr/>
        <a:lstStyle/>
        <a:p>
          <a:endParaRPr lang="en-US"/>
        </a:p>
      </dgm:t>
    </dgm:pt>
    <dgm:pt modelId="{3F782101-FBFA-49DD-8568-AC47994131CF}" type="sibTrans" cxnId="{77172EA8-F651-4F87-802E-AF5D625192EA}">
      <dgm:prSet/>
      <dgm:spPr/>
      <dgm:t>
        <a:bodyPr/>
        <a:lstStyle/>
        <a:p>
          <a:endParaRPr lang="en-US"/>
        </a:p>
      </dgm:t>
    </dgm:pt>
    <dgm:pt modelId="{9FB5D5D8-C3E5-4F12-AE83-5819D63FFA12}">
      <dgm:prSet/>
      <dgm:spPr/>
      <dgm:t>
        <a:bodyPr/>
        <a:lstStyle/>
        <a:p>
          <a:r>
            <a:rPr lang="en-US" dirty="0"/>
            <a:t>Carrots</a:t>
          </a:r>
        </a:p>
      </dgm:t>
    </dgm:pt>
    <dgm:pt modelId="{19107E5D-5048-413E-9BA8-FCD5412EA4FA}" type="parTrans" cxnId="{1DB0C1F5-2679-4FCA-8D49-FBD57F51A67B}">
      <dgm:prSet/>
      <dgm:spPr/>
      <dgm:t>
        <a:bodyPr/>
        <a:lstStyle/>
        <a:p>
          <a:endParaRPr lang="en-US"/>
        </a:p>
      </dgm:t>
    </dgm:pt>
    <dgm:pt modelId="{2C663FB4-E646-4B5D-807C-0A54B583092A}" type="sibTrans" cxnId="{1DB0C1F5-2679-4FCA-8D49-FBD57F51A67B}">
      <dgm:prSet/>
      <dgm:spPr/>
      <dgm:t>
        <a:bodyPr/>
        <a:lstStyle/>
        <a:p>
          <a:endParaRPr lang="en-US"/>
        </a:p>
      </dgm:t>
    </dgm:pt>
    <dgm:pt modelId="{646A1CDC-F7B5-4FA0-A94C-C46119428918}">
      <dgm:prSet/>
      <dgm:spPr/>
      <dgm:t>
        <a:bodyPr/>
        <a:lstStyle/>
        <a:p>
          <a:r>
            <a:rPr lang="en-US" b="0" i="0" dirty="0"/>
            <a:t>Raspberries</a:t>
          </a:r>
          <a:endParaRPr lang="en-US" dirty="0"/>
        </a:p>
      </dgm:t>
    </dgm:pt>
    <dgm:pt modelId="{90173C43-08D4-4845-83EC-B445B160C1A8}" type="parTrans" cxnId="{1A81FCB9-1F6C-4F20-BBBD-BA4ED9A00D75}">
      <dgm:prSet/>
      <dgm:spPr/>
      <dgm:t>
        <a:bodyPr/>
        <a:lstStyle/>
        <a:p>
          <a:endParaRPr lang="en-US"/>
        </a:p>
      </dgm:t>
    </dgm:pt>
    <dgm:pt modelId="{FBE8B63A-D9BD-42DD-A5D9-52CB8FF2A1EA}" type="sibTrans" cxnId="{1A81FCB9-1F6C-4F20-BBBD-BA4ED9A00D75}">
      <dgm:prSet/>
      <dgm:spPr/>
      <dgm:t>
        <a:bodyPr/>
        <a:lstStyle/>
        <a:p>
          <a:endParaRPr lang="en-US"/>
        </a:p>
      </dgm:t>
    </dgm:pt>
    <dgm:pt modelId="{9FB29984-D848-4A81-8594-FB2EF4659821}">
      <dgm:prSet/>
      <dgm:spPr/>
      <dgm:t>
        <a:bodyPr/>
        <a:lstStyle/>
        <a:p>
          <a:r>
            <a:rPr lang="en-US" dirty="0"/>
            <a:t>Herbs</a:t>
          </a:r>
        </a:p>
      </dgm:t>
    </dgm:pt>
    <dgm:pt modelId="{0F4DEFE4-7883-414A-B441-869A0E81C342}" type="parTrans" cxnId="{8112A5FA-D59F-4C25-9BB3-8DEF28A94FEC}">
      <dgm:prSet/>
      <dgm:spPr/>
      <dgm:t>
        <a:bodyPr/>
        <a:lstStyle/>
        <a:p>
          <a:endParaRPr lang="en-US"/>
        </a:p>
      </dgm:t>
    </dgm:pt>
    <dgm:pt modelId="{7CF684D8-5423-4361-8B41-5E82D61E008E}" type="sibTrans" cxnId="{8112A5FA-D59F-4C25-9BB3-8DEF28A94FEC}">
      <dgm:prSet/>
      <dgm:spPr/>
      <dgm:t>
        <a:bodyPr/>
        <a:lstStyle/>
        <a:p>
          <a:endParaRPr lang="en-US"/>
        </a:p>
      </dgm:t>
    </dgm:pt>
    <dgm:pt modelId="{76640EC8-749E-4330-964C-AA67F3070DF6}">
      <dgm:prSet/>
      <dgm:spPr/>
      <dgm:t>
        <a:bodyPr/>
        <a:lstStyle/>
        <a:p>
          <a:endParaRPr lang="en-US" dirty="0"/>
        </a:p>
      </dgm:t>
    </dgm:pt>
    <dgm:pt modelId="{2FEEFE0F-C1FC-47F7-986E-50B8992D843E}" type="parTrans" cxnId="{3DD095CA-421A-42BE-B98A-5A18ADE448F1}">
      <dgm:prSet/>
      <dgm:spPr/>
      <dgm:t>
        <a:bodyPr/>
        <a:lstStyle/>
        <a:p>
          <a:endParaRPr lang="en-US"/>
        </a:p>
      </dgm:t>
    </dgm:pt>
    <dgm:pt modelId="{591E56D5-0B66-4E83-AF65-B1E283875F91}" type="sibTrans" cxnId="{3DD095CA-421A-42BE-B98A-5A18ADE448F1}">
      <dgm:prSet/>
      <dgm:spPr/>
      <dgm:t>
        <a:bodyPr/>
        <a:lstStyle/>
        <a:p>
          <a:endParaRPr lang="en-US"/>
        </a:p>
      </dgm:t>
    </dgm:pt>
    <dgm:pt modelId="{75D8AA31-F87C-4941-BBE7-3B09904F4C66}" type="pres">
      <dgm:prSet presAssocID="{A330ED09-D073-4E06-9F54-75A3C673373D}" presName="vert0" presStyleCnt="0">
        <dgm:presLayoutVars>
          <dgm:dir/>
          <dgm:animOne val="branch"/>
          <dgm:animLvl val="lvl"/>
        </dgm:presLayoutVars>
      </dgm:prSet>
      <dgm:spPr/>
    </dgm:pt>
    <dgm:pt modelId="{7892832C-61C2-4D9B-90FD-6900DE8568A0}" type="pres">
      <dgm:prSet presAssocID="{98E65D71-1B0B-41AA-8A8E-0A8C27EDC6EF}" presName="thickLine" presStyleLbl="alignNode1" presStyleIdx="0" presStyleCnt="5"/>
      <dgm:spPr/>
    </dgm:pt>
    <dgm:pt modelId="{A145758D-24B4-4AB2-853D-02B344C47375}" type="pres">
      <dgm:prSet presAssocID="{98E65D71-1B0B-41AA-8A8E-0A8C27EDC6EF}" presName="horz1" presStyleCnt="0"/>
      <dgm:spPr/>
    </dgm:pt>
    <dgm:pt modelId="{61EE738F-42FF-47A0-9383-CAF00AD12567}" type="pres">
      <dgm:prSet presAssocID="{98E65D71-1B0B-41AA-8A8E-0A8C27EDC6EF}" presName="tx1" presStyleLbl="revTx" presStyleIdx="0" presStyleCnt="5"/>
      <dgm:spPr/>
    </dgm:pt>
    <dgm:pt modelId="{CA8274F6-E8BA-426B-8E27-B13FF7B018B6}" type="pres">
      <dgm:prSet presAssocID="{98E65D71-1B0B-41AA-8A8E-0A8C27EDC6EF}" presName="vert1" presStyleCnt="0"/>
      <dgm:spPr/>
    </dgm:pt>
    <dgm:pt modelId="{F06639C8-B926-4573-AED5-569FB998E6DB}" type="pres">
      <dgm:prSet presAssocID="{9FB5D5D8-C3E5-4F12-AE83-5819D63FFA12}" presName="thickLine" presStyleLbl="alignNode1" presStyleIdx="1" presStyleCnt="5"/>
      <dgm:spPr/>
    </dgm:pt>
    <dgm:pt modelId="{53746D2A-DC91-4643-BFE3-8958A9C12C18}" type="pres">
      <dgm:prSet presAssocID="{9FB5D5D8-C3E5-4F12-AE83-5819D63FFA12}" presName="horz1" presStyleCnt="0"/>
      <dgm:spPr/>
    </dgm:pt>
    <dgm:pt modelId="{221162DF-6C15-4740-85C3-E497DCB34AD6}" type="pres">
      <dgm:prSet presAssocID="{9FB5D5D8-C3E5-4F12-AE83-5819D63FFA12}" presName="tx1" presStyleLbl="revTx" presStyleIdx="1" presStyleCnt="5"/>
      <dgm:spPr/>
    </dgm:pt>
    <dgm:pt modelId="{690741BB-4DB9-4025-8592-E1A04B9B75DC}" type="pres">
      <dgm:prSet presAssocID="{9FB5D5D8-C3E5-4F12-AE83-5819D63FFA12}" presName="vert1" presStyleCnt="0"/>
      <dgm:spPr/>
    </dgm:pt>
    <dgm:pt modelId="{C76DD97A-29F0-4F0D-885C-E6E3AA9B32F9}" type="pres">
      <dgm:prSet presAssocID="{646A1CDC-F7B5-4FA0-A94C-C46119428918}" presName="thickLine" presStyleLbl="alignNode1" presStyleIdx="2" presStyleCnt="5"/>
      <dgm:spPr/>
    </dgm:pt>
    <dgm:pt modelId="{F8F50A01-A9F2-4428-A0F7-128E23E8A4B3}" type="pres">
      <dgm:prSet presAssocID="{646A1CDC-F7B5-4FA0-A94C-C46119428918}" presName="horz1" presStyleCnt="0"/>
      <dgm:spPr/>
    </dgm:pt>
    <dgm:pt modelId="{0B32E8CD-A38B-43FB-908A-2A35B51403AF}" type="pres">
      <dgm:prSet presAssocID="{646A1CDC-F7B5-4FA0-A94C-C46119428918}" presName="tx1" presStyleLbl="revTx" presStyleIdx="2" presStyleCnt="5"/>
      <dgm:spPr/>
    </dgm:pt>
    <dgm:pt modelId="{7ADFA181-04D0-4749-B30D-6925205D811D}" type="pres">
      <dgm:prSet presAssocID="{646A1CDC-F7B5-4FA0-A94C-C46119428918}" presName="vert1" presStyleCnt="0"/>
      <dgm:spPr/>
    </dgm:pt>
    <dgm:pt modelId="{42266DA6-A45F-4A17-98A9-375217568024}" type="pres">
      <dgm:prSet presAssocID="{9FB29984-D848-4A81-8594-FB2EF4659821}" presName="thickLine" presStyleLbl="alignNode1" presStyleIdx="3" presStyleCnt="5"/>
      <dgm:spPr/>
    </dgm:pt>
    <dgm:pt modelId="{E0770D3E-8F9B-4C0B-A360-77437BBB090B}" type="pres">
      <dgm:prSet presAssocID="{9FB29984-D848-4A81-8594-FB2EF4659821}" presName="horz1" presStyleCnt="0"/>
      <dgm:spPr/>
    </dgm:pt>
    <dgm:pt modelId="{A5FB0D71-AD8C-4FA8-A436-A5C82CFD9359}" type="pres">
      <dgm:prSet presAssocID="{9FB29984-D848-4A81-8594-FB2EF4659821}" presName="tx1" presStyleLbl="revTx" presStyleIdx="3" presStyleCnt="5"/>
      <dgm:spPr/>
    </dgm:pt>
    <dgm:pt modelId="{F920630D-34FF-40C6-BF18-C2D3EC4EB40F}" type="pres">
      <dgm:prSet presAssocID="{9FB29984-D848-4A81-8594-FB2EF4659821}" presName="vert1" presStyleCnt="0"/>
      <dgm:spPr/>
    </dgm:pt>
    <dgm:pt modelId="{B2F74B30-D4C1-4790-9099-426989FC2E52}" type="pres">
      <dgm:prSet presAssocID="{76640EC8-749E-4330-964C-AA67F3070DF6}" presName="thickLine" presStyleLbl="alignNode1" presStyleIdx="4" presStyleCnt="5"/>
      <dgm:spPr/>
    </dgm:pt>
    <dgm:pt modelId="{5518EDAF-5439-4928-95F8-F84C2252194F}" type="pres">
      <dgm:prSet presAssocID="{76640EC8-749E-4330-964C-AA67F3070DF6}" presName="horz1" presStyleCnt="0"/>
      <dgm:spPr/>
    </dgm:pt>
    <dgm:pt modelId="{17653921-BA2E-4827-AC7C-ACE99EC39F35}" type="pres">
      <dgm:prSet presAssocID="{76640EC8-749E-4330-964C-AA67F3070DF6}" presName="tx1" presStyleLbl="revTx" presStyleIdx="4" presStyleCnt="5"/>
      <dgm:spPr/>
    </dgm:pt>
    <dgm:pt modelId="{67358B57-C1DF-4A4D-A1AA-CE32938DC97C}" type="pres">
      <dgm:prSet presAssocID="{76640EC8-749E-4330-964C-AA67F3070DF6}" presName="vert1" presStyleCnt="0"/>
      <dgm:spPr/>
    </dgm:pt>
  </dgm:ptLst>
  <dgm:cxnLst>
    <dgm:cxn modelId="{A541E31E-0380-43CE-B61A-DD2449AD233A}" type="presOf" srcId="{9FB29984-D848-4A81-8594-FB2EF4659821}" destId="{A5FB0D71-AD8C-4FA8-A436-A5C82CFD9359}" srcOrd="0" destOrd="0" presId="urn:microsoft.com/office/officeart/2008/layout/LinedList"/>
    <dgm:cxn modelId="{52D3D641-2788-4358-9EB5-687617A1351E}" type="presOf" srcId="{98E65D71-1B0B-41AA-8A8E-0A8C27EDC6EF}" destId="{61EE738F-42FF-47A0-9383-CAF00AD12567}" srcOrd="0" destOrd="0" presId="urn:microsoft.com/office/officeart/2008/layout/LinedList"/>
    <dgm:cxn modelId="{508CCD6A-60E6-49C0-9E91-8167F6A2F927}" type="presOf" srcId="{A330ED09-D073-4E06-9F54-75A3C673373D}" destId="{75D8AA31-F87C-4941-BBE7-3B09904F4C66}" srcOrd="0" destOrd="0" presId="urn:microsoft.com/office/officeart/2008/layout/LinedList"/>
    <dgm:cxn modelId="{CD282C8E-4985-4C25-89A7-BCB5C1A83637}" type="presOf" srcId="{76640EC8-749E-4330-964C-AA67F3070DF6}" destId="{17653921-BA2E-4827-AC7C-ACE99EC39F35}" srcOrd="0" destOrd="0" presId="urn:microsoft.com/office/officeart/2008/layout/LinedList"/>
    <dgm:cxn modelId="{E97DD89F-FD4A-439F-ACCF-78B4F1279595}" type="presOf" srcId="{9FB5D5D8-C3E5-4F12-AE83-5819D63FFA12}" destId="{221162DF-6C15-4740-85C3-E497DCB34AD6}" srcOrd="0" destOrd="0" presId="urn:microsoft.com/office/officeart/2008/layout/LinedList"/>
    <dgm:cxn modelId="{77172EA8-F651-4F87-802E-AF5D625192EA}" srcId="{A330ED09-D073-4E06-9F54-75A3C673373D}" destId="{98E65D71-1B0B-41AA-8A8E-0A8C27EDC6EF}" srcOrd="0" destOrd="0" parTransId="{BB119227-F003-42F2-8B58-258E9AA6FA8D}" sibTransId="{3F782101-FBFA-49DD-8568-AC47994131CF}"/>
    <dgm:cxn modelId="{1A81FCB9-1F6C-4F20-BBBD-BA4ED9A00D75}" srcId="{A330ED09-D073-4E06-9F54-75A3C673373D}" destId="{646A1CDC-F7B5-4FA0-A94C-C46119428918}" srcOrd="2" destOrd="0" parTransId="{90173C43-08D4-4845-83EC-B445B160C1A8}" sibTransId="{FBE8B63A-D9BD-42DD-A5D9-52CB8FF2A1EA}"/>
    <dgm:cxn modelId="{3DD095CA-421A-42BE-B98A-5A18ADE448F1}" srcId="{A330ED09-D073-4E06-9F54-75A3C673373D}" destId="{76640EC8-749E-4330-964C-AA67F3070DF6}" srcOrd="4" destOrd="0" parTransId="{2FEEFE0F-C1FC-47F7-986E-50B8992D843E}" sibTransId="{591E56D5-0B66-4E83-AF65-B1E283875F91}"/>
    <dgm:cxn modelId="{1DB0C1F5-2679-4FCA-8D49-FBD57F51A67B}" srcId="{A330ED09-D073-4E06-9F54-75A3C673373D}" destId="{9FB5D5D8-C3E5-4F12-AE83-5819D63FFA12}" srcOrd="1" destOrd="0" parTransId="{19107E5D-5048-413E-9BA8-FCD5412EA4FA}" sibTransId="{2C663FB4-E646-4B5D-807C-0A54B583092A}"/>
    <dgm:cxn modelId="{8112A5FA-D59F-4C25-9BB3-8DEF28A94FEC}" srcId="{A330ED09-D073-4E06-9F54-75A3C673373D}" destId="{9FB29984-D848-4A81-8594-FB2EF4659821}" srcOrd="3" destOrd="0" parTransId="{0F4DEFE4-7883-414A-B441-869A0E81C342}" sibTransId="{7CF684D8-5423-4361-8B41-5E82D61E008E}"/>
    <dgm:cxn modelId="{6F5ACFFE-A39D-4AE5-A89E-2FD2FBC196E0}" type="presOf" srcId="{646A1CDC-F7B5-4FA0-A94C-C46119428918}" destId="{0B32E8CD-A38B-43FB-908A-2A35B51403AF}" srcOrd="0" destOrd="0" presId="urn:microsoft.com/office/officeart/2008/layout/LinedList"/>
    <dgm:cxn modelId="{A922F314-5EE3-45BD-AE0C-6B690623CF5C}" type="presParOf" srcId="{75D8AA31-F87C-4941-BBE7-3B09904F4C66}" destId="{7892832C-61C2-4D9B-90FD-6900DE8568A0}" srcOrd="0" destOrd="0" presId="urn:microsoft.com/office/officeart/2008/layout/LinedList"/>
    <dgm:cxn modelId="{A0C1AFD9-DE50-4F0B-947E-7D7FEFF44374}" type="presParOf" srcId="{75D8AA31-F87C-4941-BBE7-3B09904F4C66}" destId="{A145758D-24B4-4AB2-853D-02B344C47375}" srcOrd="1" destOrd="0" presId="urn:microsoft.com/office/officeart/2008/layout/LinedList"/>
    <dgm:cxn modelId="{EA0D5AA6-4D9D-4C34-8B75-134AE07EF7C7}" type="presParOf" srcId="{A145758D-24B4-4AB2-853D-02B344C47375}" destId="{61EE738F-42FF-47A0-9383-CAF00AD12567}" srcOrd="0" destOrd="0" presId="urn:microsoft.com/office/officeart/2008/layout/LinedList"/>
    <dgm:cxn modelId="{E0F25DAB-0414-4F53-BAF1-BF4BDF96B2F8}" type="presParOf" srcId="{A145758D-24B4-4AB2-853D-02B344C47375}" destId="{CA8274F6-E8BA-426B-8E27-B13FF7B018B6}" srcOrd="1" destOrd="0" presId="urn:microsoft.com/office/officeart/2008/layout/LinedList"/>
    <dgm:cxn modelId="{360668EA-1D4C-43A1-9B24-69AFE1711658}" type="presParOf" srcId="{75D8AA31-F87C-4941-BBE7-3B09904F4C66}" destId="{F06639C8-B926-4573-AED5-569FB998E6DB}" srcOrd="2" destOrd="0" presId="urn:microsoft.com/office/officeart/2008/layout/LinedList"/>
    <dgm:cxn modelId="{05E952BB-AE0F-47B8-B1F4-79ACDF3DCC20}" type="presParOf" srcId="{75D8AA31-F87C-4941-BBE7-3B09904F4C66}" destId="{53746D2A-DC91-4643-BFE3-8958A9C12C18}" srcOrd="3" destOrd="0" presId="urn:microsoft.com/office/officeart/2008/layout/LinedList"/>
    <dgm:cxn modelId="{345BD276-D26E-4A40-AACF-3DACA48C4427}" type="presParOf" srcId="{53746D2A-DC91-4643-BFE3-8958A9C12C18}" destId="{221162DF-6C15-4740-85C3-E497DCB34AD6}" srcOrd="0" destOrd="0" presId="urn:microsoft.com/office/officeart/2008/layout/LinedList"/>
    <dgm:cxn modelId="{01F740C0-E255-4DB2-B344-C9FB4E66DE58}" type="presParOf" srcId="{53746D2A-DC91-4643-BFE3-8958A9C12C18}" destId="{690741BB-4DB9-4025-8592-E1A04B9B75DC}" srcOrd="1" destOrd="0" presId="urn:microsoft.com/office/officeart/2008/layout/LinedList"/>
    <dgm:cxn modelId="{BC2F90A8-17B3-4760-9142-445C13752694}" type="presParOf" srcId="{75D8AA31-F87C-4941-BBE7-3B09904F4C66}" destId="{C76DD97A-29F0-4F0D-885C-E6E3AA9B32F9}" srcOrd="4" destOrd="0" presId="urn:microsoft.com/office/officeart/2008/layout/LinedList"/>
    <dgm:cxn modelId="{EEE411BB-C18E-4C23-AACC-FF6956F8FC07}" type="presParOf" srcId="{75D8AA31-F87C-4941-BBE7-3B09904F4C66}" destId="{F8F50A01-A9F2-4428-A0F7-128E23E8A4B3}" srcOrd="5" destOrd="0" presId="urn:microsoft.com/office/officeart/2008/layout/LinedList"/>
    <dgm:cxn modelId="{F148E4AA-C376-407A-8166-AC509A15522E}" type="presParOf" srcId="{F8F50A01-A9F2-4428-A0F7-128E23E8A4B3}" destId="{0B32E8CD-A38B-43FB-908A-2A35B51403AF}" srcOrd="0" destOrd="0" presId="urn:microsoft.com/office/officeart/2008/layout/LinedList"/>
    <dgm:cxn modelId="{C5ACDE8A-78E7-4F38-A852-697EC86A0BEE}" type="presParOf" srcId="{F8F50A01-A9F2-4428-A0F7-128E23E8A4B3}" destId="{7ADFA181-04D0-4749-B30D-6925205D811D}" srcOrd="1" destOrd="0" presId="urn:microsoft.com/office/officeart/2008/layout/LinedList"/>
    <dgm:cxn modelId="{52285026-110E-4CAF-8678-8700377D7A7D}" type="presParOf" srcId="{75D8AA31-F87C-4941-BBE7-3B09904F4C66}" destId="{42266DA6-A45F-4A17-98A9-375217568024}" srcOrd="6" destOrd="0" presId="urn:microsoft.com/office/officeart/2008/layout/LinedList"/>
    <dgm:cxn modelId="{9395E80D-5A62-416A-8508-981DAD0EA566}" type="presParOf" srcId="{75D8AA31-F87C-4941-BBE7-3B09904F4C66}" destId="{E0770D3E-8F9B-4C0B-A360-77437BBB090B}" srcOrd="7" destOrd="0" presId="urn:microsoft.com/office/officeart/2008/layout/LinedList"/>
    <dgm:cxn modelId="{E8FE131C-97EA-42C7-A46E-0ECF1AFA9A7D}" type="presParOf" srcId="{E0770D3E-8F9B-4C0B-A360-77437BBB090B}" destId="{A5FB0D71-AD8C-4FA8-A436-A5C82CFD9359}" srcOrd="0" destOrd="0" presId="urn:microsoft.com/office/officeart/2008/layout/LinedList"/>
    <dgm:cxn modelId="{1715142F-1162-43FA-AC0A-D2680E233078}" type="presParOf" srcId="{E0770D3E-8F9B-4C0B-A360-77437BBB090B}" destId="{F920630D-34FF-40C6-BF18-C2D3EC4EB40F}" srcOrd="1" destOrd="0" presId="urn:microsoft.com/office/officeart/2008/layout/LinedList"/>
    <dgm:cxn modelId="{EB93C095-9BB0-4EB1-9588-67F5326A110D}" type="presParOf" srcId="{75D8AA31-F87C-4941-BBE7-3B09904F4C66}" destId="{B2F74B30-D4C1-4790-9099-426989FC2E52}" srcOrd="8" destOrd="0" presId="urn:microsoft.com/office/officeart/2008/layout/LinedList"/>
    <dgm:cxn modelId="{2F656166-3D82-4FE0-BFA0-A18F2A5B3AD4}" type="presParOf" srcId="{75D8AA31-F87C-4941-BBE7-3B09904F4C66}" destId="{5518EDAF-5439-4928-95F8-F84C2252194F}" srcOrd="9" destOrd="0" presId="urn:microsoft.com/office/officeart/2008/layout/LinedList"/>
    <dgm:cxn modelId="{1B36E70C-D10B-4332-8770-F1C7655DD6B7}" type="presParOf" srcId="{5518EDAF-5439-4928-95F8-F84C2252194F}" destId="{17653921-BA2E-4827-AC7C-ACE99EC39F35}" srcOrd="0" destOrd="0" presId="urn:microsoft.com/office/officeart/2008/layout/LinedList"/>
    <dgm:cxn modelId="{AF2EE39D-D388-4FF0-80C6-F633F721863D}" type="presParOf" srcId="{5518EDAF-5439-4928-95F8-F84C2252194F}" destId="{67358B57-C1DF-4A4D-A1AA-CE32938DC97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2B400-D9F5-47B6-BCF3-019D56748C4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D4640E-5541-4B6C-B59D-4B631AB547DF}">
      <dgm:prSet/>
      <dgm:spPr/>
      <dgm:t>
        <a:bodyPr/>
        <a:lstStyle/>
        <a:p>
          <a:r>
            <a:rPr lang="en-US" b="0" i="0"/>
            <a:t>General farm review (includes worker health and hygiene, traceability, water quality, manure and compost, animals and livestock)</a:t>
          </a:r>
          <a:endParaRPr lang="en-US"/>
        </a:p>
      </dgm:t>
    </dgm:pt>
    <dgm:pt modelId="{FE7A68DC-FE5A-4B90-8565-29F0FD4ABB58}" type="parTrans" cxnId="{E522ADF9-16EB-49AC-B4A9-4782F410A7FF}">
      <dgm:prSet/>
      <dgm:spPr/>
      <dgm:t>
        <a:bodyPr/>
        <a:lstStyle/>
        <a:p>
          <a:endParaRPr lang="en-US"/>
        </a:p>
      </dgm:t>
    </dgm:pt>
    <dgm:pt modelId="{8EECF0BE-AD77-4C23-9B33-DC992490603B}" type="sibTrans" cxnId="{E522ADF9-16EB-49AC-B4A9-4782F410A7FF}">
      <dgm:prSet/>
      <dgm:spPr/>
      <dgm:t>
        <a:bodyPr/>
        <a:lstStyle/>
        <a:p>
          <a:endParaRPr lang="en-US"/>
        </a:p>
      </dgm:t>
    </dgm:pt>
    <dgm:pt modelId="{4E4C9E5E-8BA6-477D-BFC0-F916D6C59D98}">
      <dgm:prSet/>
      <dgm:spPr/>
      <dgm:t>
        <a:bodyPr/>
        <a:lstStyle/>
        <a:p>
          <a:r>
            <a:rPr lang="en-US" b="0" i="0"/>
            <a:t>Field harvesting and field packing activities</a:t>
          </a:r>
          <a:endParaRPr lang="en-US"/>
        </a:p>
      </dgm:t>
    </dgm:pt>
    <dgm:pt modelId="{D1DB8CB8-B136-41CC-A02A-49D4656AB743}" type="parTrans" cxnId="{411FCBB8-9B17-41D9-A993-506ABF10BB26}">
      <dgm:prSet/>
      <dgm:spPr/>
      <dgm:t>
        <a:bodyPr/>
        <a:lstStyle/>
        <a:p>
          <a:endParaRPr lang="en-US"/>
        </a:p>
      </dgm:t>
    </dgm:pt>
    <dgm:pt modelId="{A70A83D8-95D9-459F-9A47-85A86CAA342C}" type="sibTrans" cxnId="{411FCBB8-9B17-41D9-A993-506ABF10BB26}">
      <dgm:prSet/>
      <dgm:spPr/>
      <dgm:t>
        <a:bodyPr/>
        <a:lstStyle/>
        <a:p>
          <a:endParaRPr lang="en-US"/>
        </a:p>
      </dgm:t>
    </dgm:pt>
    <dgm:pt modelId="{85447F14-500E-40B3-B5E5-F56C9FC40E80}">
      <dgm:prSet/>
      <dgm:spPr/>
      <dgm:t>
        <a:bodyPr/>
        <a:lstStyle/>
        <a:p>
          <a:r>
            <a:rPr lang="en-US" b="0" i="0"/>
            <a:t>Packing house facility</a:t>
          </a:r>
          <a:endParaRPr lang="en-US"/>
        </a:p>
      </dgm:t>
    </dgm:pt>
    <dgm:pt modelId="{4F52B92C-0AF4-483D-8043-93FFCAAD5016}" type="parTrans" cxnId="{09D28C99-31C6-4C6F-A3F9-D0C9B4D66E47}">
      <dgm:prSet/>
      <dgm:spPr/>
      <dgm:t>
        <a:bodyPr/>
        <a:lstStyle/>
        <a:p>
          <a:endParaRPr lang="en-US"/>
        </a:p>
      </dgm:t>
    </dgm:pt>
    <dgm:pt modelId="{54E2C96A-E8B2-498F-A659-49E846498D87}" type="sibTrans" cxnId="{09D28C99-31C6-4C6F-A3F9-D0C9B4D66E47}">
      <dgm:prSet/>
      <dgm:spPr/>
      <dgm:t>
        <a:bodyPr/>
        <a:lstStyle/>
        <a:p>
          <a:endParaRPr lang="en-US"/>
        </a:p>
      </dgm:t>
    </dgm:pt>
    <dgm:pt modelId="{E583C14C-F71D-483E-9213-0B0C2F1552E4}">
      <dgm:prSet/>
      <dgm:spPr/>
      <dgm:t>
        <a:bodyPr/>
        <a:lstStyle/>
        <a:p>
          <a:r>
            <a:rPr lang="en-US" b="0" i="0"/>
            <a:t>Storage and transportation</a:t>
          </a:r>
          <a:endParaRPr lang="en-US"/>
        </a:p>
      </dgm:t>
    </dgm:pt>
    <dgm:pt modelId="{4D9F66FC-E620-47AA-BFBA-4D59AC1FF55D}" type="parTrans" cxnId="{E818BD64-62B6-4A18-B145-7C422A821BC4}">
      <dgm:prSet/>
      <dgm:spPr/>
      <dgm:t>
        <a:bodyPr/>
        <a:lstStyle/>
        <a:p>
          <a:endParaRPr lang="en-US"/>
        </a:p>
      </dgm:t>
    </dgm:pt>
    <dgm:pt modelId="{CFC73BB9-F161-498B-9B75-14C0221778FF}" type="sibTrans" cxnId="{E818BD64-62B6-4A18-B145-7C422A821BC4}">
      <dgm:prSet/>
      <dgm:spPr/>
      <dgm:t>
        <a:bodyPr/>
        <a:lstStyle/>
        <a:p>
          <a:endParaRPr lang="en-US"/>
        </a:p>
      </dgm:t>
    </dgm:pt>
    <dgm:pt modelId="{EBC604C8-31A2-49DD-9533-14B33C038436}">
      <dgm:prSet/>
      <dgm:spPr/>
      <dgm:t>
        <a:bodyPr/>
        <a:lstStyle/>
        <a:p>
          <a:r>
            <a:rPr lang="en-US" b="0" i="0"/>
            <a:t>Traceability (this section has been incorporated into other sections)</a:t>
          </a:r>
          <a:endParaRPr lang="en-US"/>
        </a:p>
      </dgm:t>
    </dgm:pt>
    <dgm:pt modelId="{298339CB-5B11-44BE-BCF1-6E149893D4C8}" type="parTrans" cxnId="{F2BB8D7B-5F5F-478A-A28D-D8C0EEE4A45E}">
      <dgm:prSet/>
      <dgm:spPr/>
      <dgm:t>
        <a:bodyPr/>
        <a:lstStyle/>
        <a:p>
          <a:endParaRPr lang="en-US"/>
        </a:p>
      </dgm:t>
    </dgm:pt>
    <dgm:pt modelId="{57BA18A7-25CE-443C-AA0B-8A1F891B8860}" type="sibTrans" cxnId="{F2BB8D7B-5F5F-478A-A28D-D8C0EEE4A45E}">
      <dgm:prSet/>
      <dgm:spPr/>
      <dgm:t>
        <a:bodyPr/>
        <a:lstStyle/>
        <a:p>
          <a:endParaRPr lang="en-US"/>
        </a:p>
      </dgm:t>
    </dgm:pt>
    <dgm:pt modelId="{47D97A32-E594-4372-9DF5-5EA0B87DD8A1}">
      <dgm:prSet/>
      <dgm:spPr/>
      <dgm:t>
        <a:bodyPr/>
        <a:lstStyle/>
        <a:p>
          <a:r>
            <a:rPr lang="en-US" b="0" i="0"/>
            <a:t>Wholesale distribution center (applies to distribution centers)</a:t>
          </a:r>
          <a:endParaRPr lang="en-US"/>
        </a:p>
      </dgm:t>
    </dgm:pt>
    <dgm:pt modelId="{4408F439-66B1-486F-A6AB-E03ACA1E04B4}" type="parTrans" cxnId="{FF48C348-9AAC-4E99-9310-1C1B883311AF}">
      <dgm:prSet/>
      <dgm:spPr/>
      <dgm:t>
        <a:bodyPr/>
        <a:lstStyle/>
        <a:p>
          <a:endParaRPr lang="en-US"/>
        </a:p>
      </dgm:t>
    </dgm:pt>
    <dgm:pt modelId="{9580A74E-5D5D-4A56-BD73-7145078E01FF}" type="sibTrans" cxnId="{FF48C348-9AAC-4E99-9310-1C1B883311AF}">
      <dgm:prSet/>
      <dgm:spPr/>
      <dgm:t>
        <a:bodyPr/>
        <a:lstStyle/>
        <a:p>
          <a:endParaRPr lang="en-US"/>
        </a:p>
      </dgm:t>
    </dgm:pt>
    <dgm:pt modelId="{4833F2B0-8E46-4338-9BA1-AA4E910E97D0}">
      <dgm:prSet/>
      <dgm:spPr/>
      <dgm:t>
        <a:bodyPr/>
        <a:lstStyle/>
        <a:p>
          <a:r>
            <a:rPr lang="en-US" b="0" i="0"/>
            <a:t>Preventative food defense procedures (applies to distribution centers or very large farms)</a:t>
          </a:r>
          <a:endParaRPr lang="en-US"/>
        </a:p>
      </dgm:t>
    </dgm:pt>
    <dgm:pt modelId="{F472D16E-91B3-43D6-B8CA-CABD8FDC722C}" type="parTrans" cxnId="{E834A43B-21B4-4B50-9EBA-8175B4AAF6DE}">
      <dgm:prSet/>
      <dgm:spPr/>
      <dgm:t>
        <a:bodyPr/>
        <a:lstStyle/>
        <a:p>
          <a:endParaRPr lang="en-US"/>
        </a:p>
      </dgm:t>
    </dgm:pt>
    <dgm:pt modelId="{9ADF6242-10EC-4F69-BB5E-CAE460C0FDD3}" type="sibTrans" cxnId="{E834A43B-21B4-4B50-9EBA-8175B4AAF6DE}">
      <dgm:prSet/>
      <dgm:spPr/>
      <dgm:t>
        <a:bodyPr/>
        <a:lstStyle/>
        <a:p>
          <a:endParaRPr lang="en-US"/>
        </a:p>
      </dgm:t>
    </dgm:pt>
    <dgm:pt modelId="{543DC9E0-9AC5-4F7B-A5C3-596297BD61DD}" type="pres">
      <dgm:prSet presAssocID="{2252B400-D9F5-47B6-BCF3-019D56748C4C}" presName="root" presStyleCnt="0">
        <dgm:presLayoutVars>
          <dgm:dir/>
          <dgm:resizeHandles val="exact"/>
        </dgm:presLayoutVars>
      </dgm:prSet>
      <dgm:spPr/>
    </dgm:pt>
    <dgm:pt modelId="{545EB0C8-7A5F-4FCF-B373-934DDBD7A863}" type="pres">
      <dgm:prSet presAssocID="{7BD4640E-5541-4B6C-B59D-4B631AB547DF}" presName="compNode" presStyleCnt="0"/>
      <dgm:spPr/>
    </dgm:pt>
    <dgm:pt modelId="{75D37B02-BD08-4DAC-8D19-DFA7B84AA471}" type="pres">
      <dgm:prSet presAssocID="{7BD4640E-5541-4B6C-B59D-4B631AB547DF}" presName="bgRect" presStyleLbl="bgShp" presStyleIdx="0" presStyleCnt="7"/>
      <dgm:spPr/>
    </dgm:pt>
    <dgm:pt modelId="{E919A666-125E-4B1A-926B-F6B427EC807C}" type="pres">
      <dgm:prSet presAssocID="{7BD4640E-5541-4B6C-B59D-4B631AB547D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1BD11DA8-ACD9-4CA5-B124-D078FA54D666}" type="pres">
      <dgm:prSet presAssocID="{7BD4640E-5541-4B6C-B59D-4B631AB547DF}" presName="spaceRect" presStyleCnt="0"/>
      <dgm:spPr/>
    </dgm:pt>
    <dgm:pt modelId="{487A5F10-E331-44BD-9851-5D3DF63511D7}" type="pres">
      <dgm:prSet presAssocID="{7BD4640E-5541-4B6C-B59D-4B631AB547DF}" presName="parTx" presStyleLbl="revTx" presStyleIdx="0" presStyleCnt="7">
        <dgm:presLayoutVars>
          <dgm:chMax val="0"/>
          <dgm:chPref val="0"/>
        </dgm:presLayoutVars>
      </dgm:prSet>
      <dgm:spPr/>
    </dgm:pt>
    <dgm:pt modelId="{388041A4-040C-4E67-9252-D55669ADF79B}" type="pres">
      <dgm:prSet presAssocID="{8EECF0BE-AD77-4C23-9B33-DC992490603B}" presName="sibTrans" presStyleCnt="0"/>
      <dgm:spPr/>
    </dgm:pt>
    <dgm:pt modelId="{3D569FBA-D8A2-4810-8027-6A32101263ED}" type="pres">
      <dgm:prSet presAssocID="{4E4C9E5E-8BA6-477D-BFC0-F916D6C59D98}" presName="compNode" presStyleCnt="0"/>
      <dgm:spPr/>
    </dgm:pt>
    <dgm:pt modelId="{217417B1-A38A-47B5-A7C4-602748D80516}" type="pres">
      <dgm:prSet presAssocID="{4E4C9E5E-8BA6-477D-BFC0-F916D6C59D98}" presName="bgRect" presStyleLbl="bgShp" presStyleIdx="1" presStyleCnt="7"/>
      <dgm:spPr/>
    </dgm:pt>
    <dgm:pt modelId="{1BE7F0D8-5186-4D67-873C-282F9007C766}" type="pres">
      <dgm:prSet presAssocID="{4E4C9E5E-8BA6-477D-BFC0-F916D6C59D9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F1F0338-CDF6-40D8-8D14-73E914628C0B}" type="pres">
      <dgm:prSet presAssocID="{4E4C9E5E-8BA6-477D-BFC0-F916D6C59D98}" presName="spaceRect" presStyleCnt="0"/>
      <dgm:spPr/>
    </dgm:pt>
    <dgm:pt modelId="{C7F88442-CC29-4635-9F3F-3DDB2DB5C9A9}" type="pres">
      <dgm:prSet presAssocID="{4E4C9E5E-8BA6-477D-BFC0-F916D6C59D98}" presName="parTx" presStyleLbl="revTx" presStyleIdx="1" presStyleCnt="7">
        <dgm:presLayoutVars>
          <dgm:chMax val="0"/>
          <dgm:chPref val="0"/>
        </dgm:presLayoutVars>
      </dgm:prSet>
      <dgm:spPr/>
    </dgm:pt>
    <dgm:pt modelId="{12DF151E-0A34-45FC-9966-60A73EA8BB73}" type="pres">
      <dgm:prSet presAssocID="{A70A83D8-95D9-459F-9A47-85A86CAA342C}" presName="sibTrans" presStyleCnt="0"/>
      <dgm:spPr/>
    </dgm:pt>
    <dgm:pt modelId="{945DAB76-B9F7-4AD2-B750-5364DE198030}" type="pres">
      <dgm:prSet presAssocID="{85447F14-500E-40B3-B5E5-F56C9FC40E80}" presName="compNode" presStyleCnt="0"/>
      <dgm:spPr/>
    </dgm:pt>
    <dgm:pt modelId="{83D1B053-2412-4A94-86E1-343F7ECC7444}" type="pres">
      <dgm:prSet presAssocID="{85447F14-500E-40B3-B5E5-F56C9FC40E80}" presName="bgRect" presStyleLbl="bgShp" presStyleIdx="2" presStyleCnt="7"/>
      <dgm:spPr/>
    </dgm:pt>
    <dgm:pt modelId="{5BFD2F36-E396-400E-AA65-F5B79A65F8BE}" type="pres">
      <dgm:prSet presAssocID="{85447F14-500E-40B3-B5E5-F56C9FC40E8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48254472-F01F-4BB3-8F05-9DF08F9E37A6}" type="pres">
      <dgm:prSet presAssocID="{85447F14-500E-40B3-B5E5-F56C9FC40E80}" presName="spaceRect" presStyleCnt="0"/>
      <dgm:spPr/>
    </dgm:pt>
    <dgm:pt modelId="{8126B2E7-9024-4C04-8440-63AF1E8E51B3}" type="pres">
      <dgm:prSet presAssocID="{85447F14-500E-40B3-B5E5-F56C9FC40E80}" presName="parTx" presStyleLbl="revTx" presStyleIdx="2" presStyleCnt="7">
        <dgm:presLayoutVars>
          <dgm:chMax val="0"/>
          <dgm:chPref val="0"/>
        </dgm:presLayoutVars>
      </dgm:prSet>
      <dgm:spPr/>
    </dgm:pt>
    <dgm:pt modelId="{56A7F045-9CCC-4A84-8B61-492F8CF6AB17}" type="pres">
      <dgm:prSet presAssocID="{54E2C96A-E8B2-498F-A659-49E846498D87}" presName="sibTrans" presStyleCnt="0"/>
      <dgm:spPr/>
    </dgm:pt>
    <dgm:pt modelId="{CA91D2D1-BAFA-4671-933E-8D6D0F5C515C}" type="pres">
      <dgm:prSet presAssocID="{E583C14C-F71D-483E-9213-0B0C2F1552E4}" presName="compNode" presStyleCnt="0"/>
      <dgm:spPr/>
    </dgm:pt>
    <dgm:pt modelId="{7B4A610E-3BD3-41DF-A2D7-C425F49B9255}" type="pres">
      <dgm:prSet presAssocID="{E583C14C-F71D-483E-9213-0B0C2F1552E4}" presName="bgRect" presStyleLbl="bgShp" presStyleIdx="3" presStyleCnt="7"/>
      <dgm:spPr/>
    </dgm:pt>
    <dgm:pt modelId="{2FEBB048-159B-41AA-8630-D68E59350B5E}" type="pres">
      <dgm:prSet presAssocID="{E583C14C-F71D-483E-9213-0B0C2F1552E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x"/>
        </a:ext>
      </dgm:extLst>
    </dgm:pt>
    <dgm:pt modelId="{B7C23940-CF58-48E4-8D59-21197C0B1BDE}" type="pres">
      <dgm:prSet presAssocID="{E583C14C-F71D-483E-9213-0B0C2F1552E4}" presName="spaceRect" presStyleCnt="0"/>
      <dgm:spPr/>
    </dgm:pt>
    <dgm:pt modelId="{E5E7A7D1-94F9-4BD8-BC9A-FC60D49873BC}" type="pres">
      <dgm:prSet presAssocID="{E583C14C-F71D-483E-9213-0B0C2F1552E4}" presName="parTx" presStyleLbl="revTx" presStyleIdx="3" presStyleCnt="7">
        <dgm:presLayoutVars>
          <dgm:chMax val="0"/>
          <dgm:chPref val="0"/>
        </dgm:presLayoutVars>
      </dgm:prSet>
      <dgm:spPr/>
    </dgm:pt>
    <dgm:pt modelId="{30C5159F-006F-4F7E-A7FA-E9294179D743}" type="pres">
      <dgm:prSet presAssocID="{CFC73BB9-F161-498B-9B75-14C0221778FF}" presName="sibTrans" presStyleCnt="0"/>
      <dgm:spPr/>
    </dgm:pt>
    <dgm:pt modelId="{443999DB-F02F-470A-B634-F3AB441A43A9}" type="pres">
      <dgm:prSet presAssocID="{EBC604C8-31A2-49DD-9533-14B33C038436}" presName="compNode" presStyleCnt="0"/>
      <dgm:spPr/>
    </dgm:pt>
    <dgm:pt modelId="{5DDFCCD7-E404-4962-8652-4F6F1F583069}" type="pres">
      <dgm:prSet presAssocID="{EBC604C8-31A2-49DD-9533-14B33C038436}" presName="bgRect" presStyleLbl="bgShp" presStyleIdx="4" presStyleCnt="7"/>
      <dgm:spPr/>
    </dgm:pt>
    <dgm:pt modelId="{C5A41276-7F80-48F9-BE44-6EBC64365C1F}" type="pres">
      <dgm:prSet presAssocID="{EBC604C8-31A2-49DD-9533-14B33C03843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use"/>
        </a:ext>
      </dgm:extLst>
    </dgm:pt>
    <dgm:pt modelId="{5A41ECDD-51F0-4DC2-8242-DC2AEC084F2D}" type="pres">
      <dgm:prSet presAssocID="{EBC604C8-31A2-49DD-9533-14B33C038436}" presName="spaceRect" presStyleCnt="0"/>
      <dgm:spPr/>
    </dgm:pt>
    <dgm:pt modelId="{60DA75C0-11B6-4E26-86E3-498CCCADD9E2}" type="pres">
      <dgm:prSet presAssocID="{EBC604C8-31A2-49DD-9533-14B33C038436}" presName="parTx" presStyleLbl="revTx" presStyleIdx="4" presStyleCnt="7">
        <dgm:presLayoutVars>
          <dgm:chMax val="0"/>
          <dgm:chPref val="0"/>
        </dgm:presLayoutVars>
      </dgm:prSet>
      <dgm:spPr/>
    </dgm:pt>
    <dgm:pt modelId="{49BC7505-F0E0-458C-B9D7-A09904883ECB}" type="pres">
      <dgm:prSet presAssocID="{57BA18A7-25CE-443C-AA0B-8A1F891B8860}" presName="sibTrans" presStyleCnt="0"/>
      <dgm:spPr/>
    </dgm:pt>
    <dgm:pt modelId="{329A02D2-0D02-41C6-8C47-B422259507EF}" type="pres">
      <dgm:prSet presAssocID="{47D97A32-E594-4372-9DF5-5EA0B87DD8A1}" presName="compNode" presStyleCnt="0"/>
      <dgm:spPr/>
    </dgm:pt>
    <dgm:pt modelId="{8893AC79-8909-4D2D-BFFF-24BE157DCA3E}" type="pres">
      <dgm:prSet presAssocID="{47D97A32-E594-4372-9DF5-5EA0B87DD8A1}" presName="bgRect" presStyleLbl="bgShp" presStyleIdx="5" presStyleCnt="7"/>
      <dgm:spPr/>
    </dgm:pt>
    <dgm:pt modelId="{44777B18-8B90-41D0-8EFE-6DD341A3D648}" type="pres">
      <dgm:prSet presAssocID="{47D97A32-E594-4372-9DF5-5EA0B87DD8A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actory"/>
        </a:ext>
      </dgm:extLst>
    </dgm:pt>
    <dgm:pt modelId="{528EFC89-3B2A-4993-9A65-E7E7F925977F}" type="pres">
      <dgm:prSet presAssocID="{47D97A32-E594-4372-9DF5-5EA0B87DD8A1}" presName="spaceRect" presStyleCnt="0"/>
      <dgm:spPr/>
    </dgm:pt>
    <dgm:pt modelId="{BE6B2280-577C-4D0F-B7D8-D69B25EB2621}" type="pres">
      <dgm:prSet presAssocID="{47D97A32-E594-4372-9DF5-5EA0B87DD8A1}" presName="parTx" presStyleLbl="revTx" presStyleIdx="5" presStyleCnt="7">
        <dgm:presLayoutVars>
          <dgm:chMax val="0"/>
          <dgm:chPref val="0"/>
        </dgm:presLayoutVars>
      </dgm:prSet>
      <dgm:spPr/>
    </dgm:pt>
    <dgm:pt modelId="{FA095968-75DE-400C-8A6E-6F328C83E741}" type="pres">
      <dgm:prSet presAssocID="{9580A74E-5D5D-4A56-BD73-7145078E01FF}" presName="sibTrans" presStyleCnt="0"/>
      <dgm:spPr/>
    </dgm:pt>
    <dgm:pt modelId="{38DB633F-E227-4073-8753-A773CEF9E304}" type="pres">
      <dgm:prSet presAssocID="{4833F2B0-8E46-4338-9BA1-AA4E910E97D0}" presName="compNode" presStyleCnt="0"/>
      <dgm:spPr/>
    </dgm:pt>
    <dgm:pt modelId="{133652EA-6BC3-433C-8682-F8526E89972F}" type="pres">
      <dgm:prSet presAssocID="{4833F2B0-8E46-4338-9BA1-AA4E910E97D0}" presName="bgRect" presStyleLbl="bgShp" presStyleIdx="6" presStyleCnt="7"/>
      <dgm:spPr/>
    </dgm:pt>
    <dgm:pt modelId="{40A346E9-09DE-4CA6-9BE9-BE29FEA9ECF6}" type="pres">
      <dgm:prSet presAssocID="{4833F2B0-8E46-4338-9BA1-AA4E910E97D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w"/>
        </a:ext>
      </dgm:extLst>
    </dgm:pt>
    <dgm:pt modelId="{6579C63F-4F37-46FB-B890-14B166521036}" type="pres">
      <dgm:prSet presAssocID="{4833F2B0-8E46-4338-9BA1-AA4E910E97D0}" presName="spaceRect" presStyleCnt="0"/>
      <dgm:spPr/>
    </dgm:pt>
    <dgm:pt modelId="{2DEFA497-D7ED-4260-9404-9CAAD9A5E830}" type="pres">
      <dgm:prSet presAssocID="{4833F2B0-8E46-4338-9BA1-AA4E910E97D0}" presName="parTx" presStyleLbl="revTx" presStyleIdx="6" presStyleCnt="7">
        <dgm:presLayoutVars>
          <dgm:chMax val="0"/>
          <dgm:chPref val="0"/>
        </dgm:presLayoutVars>
      </dgm:prSet>
      <dgm:spPr/>
    </dgm:pt>
  </dgm:ptLst>
  <dgm:cxnLst>
    <dgm:cxn modelId="{47964805-4719-4BB7-8AF4-F7A828C0E6F8}" type="presOf" srcId="{4E4C9E5E-8BA6-477D-BFC0-F916D6C59D98}" destId="{C7F88442-CC29-4635-9F3F-3DDB2DB5C9A9}" srcOrd="0" destOrd="0" presId="urn:microsoft.com/office/officeart/2018/2/layout/IconVerticalSolidList"/>
    <dgm:cxn modelId="{E2639B13-FE4C-4ECF-A3E9-DAA05DCA6A9B}" type="presOf" srcId="{EBC604C8-31A2-49DD-9533-14B33C038436}" destId="{60DA75C0-11B6-4E26-86E3-498CCCADD9E2}" srcOrd="0" destOrd="0" presId="urn:microsoft.com/office/officeart/2018/2/layout/IconVerticalSolidList"/>
    <dgm:cxn modelId="{E834A43B-21B4-4B50-9EBA-8175B4AAF6DE}" srcId="{2252B400-D9F5-47B6-BCF3-019D56748C4C}" destId="{4833F2B0-8E46-4338-9BA1-AA4E910E97D0}" srcOrd="6" destOrd="0" parTransId="{F472D16E-91B3-43D6-B8CA-CABD8FDC722C}" sibTransId="{9ADF6242-10EC-4F69-BB5E-CAE460C0FDD3}"/>
    <dgm:cxn modelId="{9B2F303E-5F11-46DC-B532-D87B19884E6C}" type="presOf" srcId="{7BD4640E-5541-4B6C-B59D-4B631AB547DF}" destId="{487A5F10-E331-44BD-9851-5D3DF63511D7}" srcOrd="0" destOrd="0" presId="urn:microsoft.com/office/officeart/2018/2/layout/IconVerticalSolidList"/>
    <dgm:cxn modelId="{E818BD64-62B6-4A18-B145-7C422A821BC4}" srcId="{2252B400-D9F5-47B6-BCF3-019D56748C4C}" destId="{E583C14C-F71D-483E-9213-0B0C2F1552E4}" srcOrd="3" destOrd="0" parTransId="{4D9F66FC-E620-47AA-BFBA-4D59AC1FF55D}" sibTransId="{CFC73BB9-F161-498B-9B75-14C0221778FF}"/>
    <dgm:cxn modelId="{FF48C348-9AAC-4E99-9310-1C1B883311AF}" srcId="{2252B400-D9F5-47B6-BCF3-019D56748C4C}" destId="{47D97A32-E594-4372-9DF5-5EA0B87DD8A1}" srcOrd="5" destOrd="0" parTransId="{4408F439-66B1-486F-A6AB-E03ACA1E04B4}" sibTransId="{9580A74E-5D5D-4A56-BD73-7145078E01FF}"/>
    <dgm:cxn modelId="{574CF753-8B3B-4889-99C0-D2F90FE17BCB}" type="presOf" srcId="{E583C14C-F71D-483E-9213-0B0C2F1552E4}" destId="{E5E7A7D1-94F9-4BD8-BC9A-FC60D49873BC}" srcOrd="0" destOrd="0" presId="urn:microsoft.com/office/officeart/2018/2/layout/IconVerticalSolidList"/>
    <dgm:cxn modelId="{F2BB8D7B-5F5F-478A-A28D-D8C0EEE4A45E}" srcId="{2252B400-D9F5-47B6-BCF3-019D56748C4C}" destId="{EBC604C8-31A2-49DD-9533-14B33C038436}" srcOrd="4" destOrd="0" parTransId="{298339CB-5B11-44BE-BCF1-6E149893D4C8}" sibTransId="{57BA18A7-25CE-443C-AA0B-8A1F891B8860}"/>
    <dgm:cxn modelId="{09D28C99-31C6-4C6F-A3F9-D0C9B4D66E47}" srcId="{2252B400-D9F5-47B6-BCF3-019D56748C4C}" destId="{85447F14-500E-40B3-B5E5-F56C9FC40E80}" srcOrd="2" destOrd="0" parTransId="{4F52B92C-0AF4-483D-8043-93FFCAAD5016}" sibTransId="{54E2C96A-E8B2-498F-A659-49E846498D87}"/>
    <dgm:cxn modelId="{411FCBB8-9B17-41D9-A993-506ABF10BB26}" srcId="{2252B400-D9F5-47B6-BCF3-019D56748C4C}" destId="{4E4C9E5E-8BA6-477D-BFC0-F916D6C59D98}" srcOrd="1" destOrd="0" parTransId="{D1DB8CB8-B136-41CC-A02A-49D4656AB743}" sibTransId="{A70A83D8-95D9-459F-9A47-85A86CAA342C}"/>
    <dgm:cxn modelId="{A157A1C9-ABFE-468C-9B2E-B54EB0CD9DA0}" type="presOf" srcId="{85447F14-500E-40B3-B5E5-F56C9FC40E80}" destId="{8126B2E7-9024-4C04-8440-63AF1E8E51B3}" srcOrd="0" destOrd="0" presId="urn:microsoft.com/office/officeart/2018/2/layout/IconVerticalSolidList"/>
    <dgm:cxn modelId="{2C2B5DDF-4CBE-4679-8550-1484F3A217AB}" type="presOf" srcId="{47D97A32-E594-4372-9DF5-5EA0B87DD8A1}" destId="{BE6B2280-577C-4D0F-B7D8-D69B25EB2621}" srcOrd="0" destOrd="0" presId="urn:microsoft.com/office/officeart/2018/2/layout/IconVerticalSolidList"/>
    <dgm:cxn modelId="{89BE72EE-76C7-45A4-B342-614D045F8A5B}" type="presOf" srcId="{4833F2B0-8E46-4338-9BA1-AA4E910E97D0}" destId="{2DEFA497-D7ED-4260-9404-9CAAD9A5E830}" srcOrd="0" destOrd="0" presId="urn:microsoft.com/office/officeart/2018/2/layout/IconVerticalSolidList"/>
    <dgm:cxn modelId="{FE5029F0-8F51-4D73-9C5F-B47709CDB612}" type="presOf" srcId="{2252B400-D9F5-47B6-BCF3-019D56748C4C}" destId="{543DC9E0-9AC5-4F7B-A5C3-596297BD61DD}" srcOrd="0" destOrd="0" presId="urn:microsoft.com/office/officeart/2018/2/layout/IconVerticalSolidList"/>
    <dgm:cxn modelId="{E522ADF9-16EB-49AC-B4A9-4782F410A7FF}" srcId="{2252B400-D9F5-47B6-BCF3-019D56748C4C}" destId="{7BD4640E-5541-4B6C-B59D-4B631AB547DF}" srcOrd="0" destOrd="0" parTransId="{FE7A68DC-FE5A-4B90-8565-29F0FD4ABB58}" sibTransId="{8EECF0BE-AD77-4C23-9B33-DC992490603B}"/>
    <dgm:cxn modelId="{D9E415A2-8869-4A81-9A9B-C855619D9CC9}" type="presParOf" srcId="{543DC9E0-9AC5-4F7B-A5C3-596297BD61DD}" destId="{545EB0C8-7A5F-4FCF-B373-934DDBD7A863}" srcOrd="0" destOrd="0" presId="urn:microsoft.com/office/officeart/2018/2/layout/IconVerticalSolidList"/>
    <dgm:cxn modelId="{1292D1A5-0C2D-448A-9A70-1822DDAC48E4}" type="presParOf" srcId="{545EB0C8-7A5F-4FCF-B373-934DDBD7A863}" destId="{75D37B02-BD08-4DAC-8D19-DFA7B84AA471}" srcOrd="0" destOrd="0" presId="urn:microsoft.com/office/officeart/2018/2/layout/IconVerticalSolidList"/>
    <dgm:cxn modelId="{11BEA262-7A63-4F32-8259-170BFEEC4CCE}" type="presParOf" srcId="{545EB0C8-7A5F-4FCF-B373-934DDBD7A863}" destId="{E919A666-125E-4B1A-926B-F6B427EC807C}" srcOrd="1" destOrd="0" presId="urn:microsoft.com/office/officeart/2018/2/layout/IconVerticalSolidList"/>
    <dgm:cxn modelId="{5EE8614B-7686-4F9D-9848-C2CD9CBB5BE0}" type="presParOf" srcId="{545EB0C8-7A5F-4FCF-B373-934DDBD7A863}" destId="{1BD11DA8-ACD9-4CA5-B124-D078FA54D666}" srcOrd="2" destOrd="0" presId="urn:microsoft.com/office/officeart/2018/2/layout/IconVerticalSolidList"/>
    <dgm:cxn modelId="{5D9C6E80-C76C-4920-8CBA-3D39DB97A1CC}" type="presParOf" srcId="{545EB0C8-7A5F-4FCF-B373-934DDBD7A863}" destId="{487A5F10-E331-44BD-9851-5D3DF63511D7}" srcOrd="3" destOrd="0" presId="urn:microsoft.com/office/officeart/2018/2/layout/IconVerticalSolidList"/>
    <dgm:cxn modelId="{FF48EA85-1097-4683-A4F7-10AF25572B1F}" type="presParOf" srcId="{543DC9E0-9AC5-4F7B-A5C3-596297BD61DD}" destId="{388041A4-040C-4E67-9252-D55669ADF79B}" srcOrd="1" destOrd="0" presId="urn:microsoft.com/office/officeart/2018/2/layout/IconVerticalSolidList"/>
    <dgm:cxn modelId="{DA927179-1846-4658-A2E9-183AE2FADB8D}" type="presParOf" srcId="{543DC9E0-9AC5-4F7B-A5C3-596297BD61DD}" destId="{3D569FBA-D8A2-4810-8027-6A32101263ED}" srcOrd="2" destOrd="0" presId="urn:microsoft.com/office/officeart/2018/2/layout/IconVerticalSolidList"/>
    <dgm:cxn modelId="{7C55D8FD-D421-475A-81A8-C2426C0C679D}" type="presParOf" srcId="{3D569FBA-D8A2-4810-8027-6A32101263ED}" destId="{217417B1-A38A-47B5-A7C4-602748D80516}" srcOrd="0" destOrd="0" presId="urn:microsoft.com/office/officeart/2018/2/layout/IconVerticalSolidList"/>
    <dgm:cxn modelId="{F3DAE1E3-4F6C-41D7-ABB2-8688BBD6E567}" type="presParOf" srcId="{3D569FBA-D8A2-4810-8027-6A32101263ED}" destId="{1BE7F0D8-5186-4D67-873C-282F9007C766}" srcOrd="1" destOrd="0" presId="urn:microsoft.com/office/officeart/2018/2/layout/IconVerticalSolidList"/>
    <dgm:cxn modelId="{5C3D9D00-ABA3-4BEF-B98B-7633F667B84C}" type="presParOf" srcId="{3D569FBA-D8A2-4810-8027-6A32101263ED}" destId="{6F1F0338-CDF6-40D8-8D14-73E914628C0B}" srcOrd="2" destOrd="0" presId="urn:microsoft.com/office/officeart/2018/2/layout/IconVerticalSolidList"/>
    <dgm:cxn modelId="{DD57A249-77AA-466C-ABDE-1C7CD89BA64D}" type="presParOf" srcId="{3D569FBA-D8A2-4810-8027-6A32101263ED}" destId="{C7F88442-CC29-4635-9F3F-3DDB2DB5C9A9}" srcOrd="3" destOrd="0" presId="urn:microsoft.com/office/officeart/2018/2/layout/IconVerticalSolidList"/>
    <dgm:cxn modelId="{0D6B6372-1BBC-4939-9AFD-62FC457011B4}" type="presParOf" srcId="{543DC9E0-9AC5-4F7B-A5C3-596297BD61DD}" destId="{12DF151E-0A34-45FC-9966-60A73EA8BB73}" srcOrd="3" destOrd="0" presId="urn:microsoft.com/office/officeart/2018/2/layout/IconVerticalSolidList"/>
    <dgm:cxn modelId="{FF6141EE-84F4-488D-B6EE-6EF7B0B41791}" type="presParOf" srcId="{543DC9E0-9AC5-4F7B-A5C3-596297BD61DD}" destId="{945DAB76-B9F7-4AD2-B750-5364DE198030}" srcOrd="4" destOrd="0" presId="urn:microsoft.com/office/officeart/2018/2/layout/IconVerticalSolidList"/>
    <dgm:cxn modelId="{33EAC1D2-09A2-46A5-81FF-4A702729A5D7}" type="presParOf" srcId="{945DAB76-B9F7-4AD2-B750-5364DE198030}" destId="{83D1B053-2412-4A94-86E1-343F7ECC7444}" srcOrd="0" destOrd="0" presId="urn:microsoft.com/office/officeart/2018/2/layout/IconVerticalSolidList"/>
    <dgm:cxn modelId="{46269B5D-3906-48CC-A2CF-CCAF9CCC7442}" type="presParOf" srcId="{945DAB76-B9F7-4AD2-B750-5364DE198030}" destId="{5BFD2F36-E396-400E-AA65-F5B79A65F8BE}" srcOrd="1" destOrd="0" presId="urn:microsoft.com/office/officeart/2018/2/layout/IconVerticalSolidList"/>
    <dgm:cxn modelId="{B00CA6DD-E34D-43E7-9036-8B9F513EAAC2}" type="presParOf" srcId="{945DAB76-B9F7-4AD2-B750-5364DE198030}" destId="{48254472-F01F-4BB3-8F05-9DF08F9E37A6}" srcOrd="2" destOrd="0" presId="urn:microsoft.com/office/officeart/2018/2/layout/IconVerticalSolidList"/>
    <dgm:cxn modelId="{7F25FE9A-D1FF-4794-90A3-843760C4E5BC}" type="presParOf" srcId="{945DAB76-B9F7-4AD2-B750-5364DE198030}" destId="{8126B2E7-9024-4C04-8440-63AF1E8E51B3}" srcOrd="3" destOrd="0" presId="urn:microsoft.com/office/officeart/2018/2/layout/IconVerticalSolidList"/>
    <dgm:cxn modelId="{46A02C27-FB62-4C3B-9D14-DC0A9CFFB5C5}" type="presParOf" srcId="{543DC9E0-9AC5-4F7B-A5C3-596297BD61DD}" destId="{56A7F045-9CCC-4A84-8B61-492F8CF6AB17}" srcOrd="5" destOrd="0" presId="urn:microsoft.com/office/officeart/2018/2/layout/IconVerticalSolidList"/>
    <dgm:cxn modelId="{5A47FFC5-E47D-4889-BDE6-EE1F1FBA32AA}" type="presParOf" srcId="{543DC9E0-9AC5-4F7B-A5C3-596297BD61DD}" destId="{CA91D2D1-BAFA-4671-933E-8D6D0F5C515C}" srcOrd="6" destOrd="0" presId="urn:microsoft.com/office/officeart/2018/2/layout/IconVerticalSolidList"/>
    <dgm:cxn modelId="{DD099539-D8C0-4C21-A172-16BE9D9F2421}" type="presParOf" srcId="{CA91D2D1-BAFA-4671-933E-8D6D0F5C515C}" destId="{7B4A610E-3BD3-41DF-A2D7-C425F49B9255}" srcOrd="0" destOrd="0" presId="urn:microsoft.com/office/officeart/2018/2/layout/IconVerticalSolidList"/>
    <dgm:cxn modelId="{6476670C-49E3-4590-B515-8C39514ECB2D}" type="presParOf" srcId="{CA91D2D1-BAFA-4671-933E-8D6D0F5C515C}" destId="{2FEBB048-159B-41AA-8630-D68E59350B5E}" srcOrd="1" destOrd="0" presId="urn:microsoft.com/office/officeart/2018/2/layout/IconVerticalSolidList"/>
    <dgm:cxn modelId="{89D149AE-8CE9-44C7-811D-6092ABC3C0CA}" type="presParOf" srcId="{CA91D2D1-BAFA-4671-933E-8D6D0F5C515C}" destId="{B7C23940-CF58-48E4-8D59-21197C0B1BDE}" srcOrd="2" destOrd="0" presId="urn:microsoft.com/office/officeart/2018/2/layout/IconVerticalSolidList"/>
    <dgm:cxn modelId="{DE9357C7-DA12-4D55-9A08-B847D5769594}" type="presParOf" srcId="{CA91D2D1-BAFA-4671-933E-8D6D0F5C515C}" destId="{E5E7A7D1-94F9-4BD8-BC9A-FC60D49873BC}" srcOrd="3" destOrd="0" presId="urn:microsoft.com/office/officeart/2018/2/layout/IconVerticalSolidList"/>
    <dgm:cxn modelId="{1D1784AB-FA77-4CF4-8E63-22CDCF8504B2}" type="presParOf" srcId="{543DC9E0-9AC5-4F7B-A5C3-596297BD61DD}" destId="{30C5159F-006F-4F7E-A7FA-E9294179D743}" srcOrd="7" destOrd="0" presId="urn:microsoft.com/office/officeart/2018/2/layout/IconVerticalSolidList"/>
    <dgm:cxn modelId="{C0034936-2823-4352-9BBF-3CF71BD02E0E}" type="presParOf" srcId="{543DC9E0-9AC5-4F7B-A5C3-596297BD61DD}" destId="{443999DB-F02F-470A-B634-F3AB441A43A9}" srcOrd="8" destOrd="0" presId="urn:microsoft.com/office/officeart/2018/2/layout/IconVerticalSolidList"/>
    <dgm:cxn modelId="{618F537E-E378-4658-B773-AAD17453104D}" type="presParOf" srcId="{443999DB-F02F-470A-B634-F3AB441A43A9}" destId="{5DDFCCD7-E404-4962-8652-4F6F1F583069}" srcOrd="0" destOrd="0" presId="urn:microsoft.com/office/officeart/2018/2/layout/IconVerticalSolidList"/>
    <dgm:cxn modelId="{C7640707-20EB-4A7D-95A1-B68C653E35FB}" type="presParOf" srcId="{443999DB-F02F-470A-B634-F3AB441A43A9}" destId="{C5A41276-7F80-48F9-BE44-6EBC64365C1F}" srcOrd="1" destOrd="0" presId="urn:microsoft.com/office/officeart/2018/2/layout/IconVerticalSolidList"/>
    <dgm:cxn modelId="{CDACEF0C-61F1-45F4-80D0-71F71E9CC893}" type="presParOf" srcId="{443999DB-F02F-470A-B634-F3AB441A43A9}" destId="{5A41ECDD-51F0-4DC2-8242-DC2AEC084F2D}" srcOrd="2" destOrd="0" presId="urn:microsoft.com/office/officeart/2018/2/layout/IconVerticalSolidList"/>
    <dgm:cxn modelId="{D168B0FD-937D-4AA7-A204-3547A7D9893F}" type="presParOf" srcId="{443999DB-F02F-470A-B634-F3AB441A43A9}" destId="{60DA75C0-11B6-4E26-86E3-498CCCADD9E2}" srcOrd="3" destOrd="0" presId="urn:microsoft.com/office/officeart/2018/2/layout/IconVerticalSolidList"/>
    <dgm:cxn modelId="{7B4CEA4F-8B01-4CD9-8E21-E880E8192C79}" type="presParOf" srcId="{543DC9E0-9AC5-4F7B-A5C3-596297BD61DD}" destId="{49BC7505-F0E0-458C-B9D7-A09904883ECB}" srcOrd="9" destOrd="0" presId="urn:microsoft.com/office/officeart/2018/2/layout/IconVerticalSolidList"/>
    <dgm:cxn modelId="{9084921A-ED33-45E6-B393-9AC2663A9471}" type="presParOf" srcId="{543DC9E0-9AC5-4F7B-A5C3-596297BD61DD}" destId="{329A02D2-0D02-41C6-8C47-B422259507EF}" srcOrd="10" destOrd="0" presId="urn:microsoft.com/office/officeart/2018/2/layout/IconVerticalSolidList"/>
    <dgm:cxn modelId="{6815425C-A3D4-497D-A4CC-22AFA8FEE1E3}" type="presParOf" srcId="{329A02D2-0D02-41C6-8C47-B422259507EF}" destId="{8893AC79-8909-4D2D-BFFF-24BE157DCA3E}" srcOrd="0" destOrd="0" presId="urn:microsoft.com/office/officeart/2018/2/layout/IconVerticalSolidList"/>
    <dgm:cxn modelId="{7A7A4AAA-326B-4C5A-93F6-D5093C1E537F}" type="presParOf" srcId="{329A02D2-0D02-41C6-8C47-B422259507EF}" destId="{44777B18-8B90-41D0-8EFE-6DD341A3D648}" srcOrd="1" destOrd="0" presId="urn:microsoft.com/office/officeart/2018/2/layout/IconVerticalSolidList"/>
    <dgm:cxn modelId="{9AE891FB-56FD-4F5F-A9C7-C0A538BD54C5}" type="presParOf" srcId="{329A02D2-0D02-41C6-8C47-B422259507EF}" destId="{528EFC89-3B2A-4993-9A65-E7E7F925977F}" srcOrd="2" destOrd="0" presId="urn:microsoft.com/office/officeart/2018/2/layout/IconVerticalSolidList"/>
    <dgm:cxn modelId="{8D88EE93-E61F-44ED-A654-28E1B607DDAE}" type="presParOf" srcId="{329A02D2-0D02-41C6-8C47-B422259507EF}" destId="{BE6B2280-577C-4D0F-B7D8-D69B25EB2621}" srcOrd="3" destOrd="0" presId="urn:microsoft.com/office/officeart/2018/2/layout/IconVerticalSolidList"/>
    <dgm:cxn modelId="{DC68DD63-241B-42E2-A46E-1D52904969AF}" type="presParOf" srcId="{543DC9E0-9AC5-4F7B-A5C3-596297BD61DD}" destId="{FA095968-75DE-400C-8A6E-6F328C83E741}" srcOrd="11" destOrd="0" presId="urn:microsoft.com/office/officeart/2018/2/layout/IconVerticalSolidList"/>
    <dgm:cxn modelId="{70C74A8E-EAA7-40B2-BDA0-57B1F3A465BB}" type="presParOf" srcId="{543DC9E0-9AC5-4F7B-A5C3-596297BD61DD}" destId="{38DB633F-E227-4073-8753-A773CEF9E304}" srcOrd="12" destOrd="0" presId="urn:microsoft.com/office/officeart/2018/2/layout/IconVerticalSolidList"/>
    <dgm:cxn modelId="{9A3F5E89-EFC9-451A-ACD5-D63D7B04DD72}" type="presParOf" srcId="{38DB633F-E227-4073-8753-A773CEF9E304}" destId="{133652EA-6BC3-433C-8682-F8526E89972F}" srcOrd="0" destOrd="0" presId="urn:microsoft.com/office/officeart/2018/2/layout/IconVerticalSolidList"/>
    <dgm:cxn modelId="{95D08E32-62BE-4990-B2B9-E476AEE9FB61}" type="presParOf" srcId="{38DB633F-E227-4073-8753-A773CEF9E304}" destId="{40A346E9-09DE-4CA6-9BE9-BE29FEA9ECF6}" srcOrd="1" destOrd="0" presId="urn:microsoft.com/office/officeart/2018/2/layout/IconVerticalSolidList"/>
    <dgm:cxn modelId="{7137DFCB-D2B3-43CC-8880-4FAA09C9161A}" type="presParOf" srcId="{38DB633F-E227-4073-8753-A773CEF9E304}" destId="{6579C63F-4F37-46FB-B890-14B166521036}" srcOrd="2" destOrd="0" presId="urn:microsoft.com/office/officeart/2018/2/layout/IconVerticalSolidList"/>
    <dgm:cxn modelId="{8E37FEBF-54B7-4F66-9403-30C80982503D}" type="presParOf" srcId="{38DB633F-E227-4073-8753-A773CEF9E304}" destId="{2DEFA497-D7ED-4260-9404-9CAAD9A5E8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832C-61C2-4D9B-90FD-6900DE8568A0}">
      <dsp:nvSpPr>
        <dsp:cNvPr id="0" name=""/>
        <dsp:cNvSpPr/>
      </dsp:nvSpPr>
      <dsp:spPr>
        <a:xfrm>
          <a:off x="0" y="625"/>
          <a:ext cx="347472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E738F-42FF-47A0-9383-CAF00AD12567}">
      <dsp:nvSpPr>
        <dsp:cNvPr id="0" name=""/>
        <dsp:cNvSpPr/>
      </dsp:nvSpPr>
      <dsp:spPr>
        <a:xfrm>
          <a:off x="0" y="625"/>
          <a:ext cx="347472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i="0" kern="1200" dirty="0"/>
            <a:t>Lettuces</a:t>
          </a:r>
          <a:endParaRPr lang="en-US" sz="4400" kern="1200" dirty="0"/>
        </a:p>
      </dsp:txBody>
      <dsp:txXfrm>
        <a:off x="0" y="625"/>
        <a:ext cx="3474720" cy="1023877"/>
      </dsp:txXfrm>
    </dsp:sp>
    <dsp:sp modelId="{F06639C8-B926-4573-AED5-569FB998E6DB}">
      <dsp:nvSpPr>
        <dsp:cNvPr id="0" name=""/>
        <dsp:cNvSpPr/>
      </dsp:nvSpPr>
      <dsp:spPr>
        <a:xfrm>
          <a:off x="0" y="1024503"/>
          <a:ext cx="347472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162DF-6C15-4740-85C3-E497DCB34AD6}">
      <dsp:nvSpPr>
        <dsp:cNvPr id="0" name=""/>
        <dsp:cNvSpPr/>
      </dsp:nvSpPr>
      <dsp:spPr>
        <a:xfrm>
          <a:off x="0" y="1024503"/>
          <a:ext cx="347472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S</a:t>
          </a:r>
          <a:r>
            <a:rPr lang="en-US" sz="4400" b="0" i="0" kern="1200" dirty="0"/>
            <a:t>alad mix</a:t>
          </a:r>
          <a:endParaRPr lang="en-US" sz="4400" kern="1200" dirty="0"/>
        </a:p>
      </dsp:txBody>
      <dsp:txXfrm>
        <a:off x="0" y="1024503"/>
        <a:ext cx="3474720" cy="1023877"/>
      </dsp:txXfrm>
    </dsp:sp>
    <dsp:sp modelId="{C76DD97A-29F0-4F0D-885C-E6E3AA9B32F9}">
      <dsp:nvSpPr>
        <dsp:cNvPr id="0" name=""/>
        <dsp:cNvSpPr/>
      </dsp:nvSpPr>
      <dsp:spPr>
        <a:xfrm>
          <a:off x="0" y="2048381"/>
          <a:ext cx="347472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2E8CD-A38B-43FB-908A-2A35B51403AF}">
      <dsp:nvSpPr>
        <dsp:cNvPr id="0" name=""/>
        <dsp:cNvSpPr/>
      </dsp:nvSpPr>
      <dsp:spPr>
        <a:xfrm>
          <a:off x="0" y="2048381"/>
          <a:ext cx="347472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G</a:t>
          </a:r>
          <a:r>
            <a:rPr lang="en-US" sz="4400" b="0" i="0" kern="1200"/>
            <a:t>reen onions</a:t>
          </a:r>
          <a:endParaRPr lang="en-US" sz="4400" kern="1200"/>
        </a:p>
      </dsp:txBody>
      <dsp:txXfrm>
        <a:off x="0" y="2048381"/>
        <a:ext cx="3474720" cy="1023877"/>
      </dsp:txXfrm>
    </dsp:sp>
    <dsp:sp modelId="{42266DA6-A45F-4A17-98A9-375217568024}">
      <dsp:nvSpPr>
        <dsp:cNvPr id="0" name=""/>
        <dsp:cNvSpPr/>
      </dsp:nvSpPr>
      <dsp:spPr>
        <a:xfrm>
          <a:off x="0" y="3072258"/>
          <a:ext cx="347472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B0D71-AD8C-4FA8-A436-A5C82CFD9359}">
      <dsp:nvSpPr>
        <dsp:cNvPr id="0" name=""/>
        <dsp:cNvSpPr/>
      </dsp:nvSpPr>
      <dsp:spPr>
        <a:xfrm>
          <a:off x="0" y="3072258"/>
          <a:ext cx="347472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T</a:t>
          </a:r>
          <a:r>
            <a:rPr lang="en-US" sz="4400" b="0" i="0" kern="1200"/>
            <a:t>omatoes</a:t>
          </a:r>
          <a:endParaRPr lang="en-US" sz="4400" kern="1200"/>
        </a:p>
      </dsp:txBody>
      <dsp:txXfrm>
        <a:off x="0" y="3072258"/>
        <a:ext cx="3474720" cy="1023877"/>
      </dsp:txXfrm>
    </dsp:sp>
    <dsp:sp modelId="{B2F74B30-D4C1-4790-9099-426989FC2E52}">
      <dsp:nvSpPr>
        <dsp:cNvPr id="0" name=""/>
        <dsp:cNvSpPr/>
      </dsp:nvSpPr>
      <dsp:spPr>
        <a:xfrm>
          <a:off x="0" y="4096136"/>
          <a:ext cx="347472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53921-BA2E-4827-AC7C-ACE99EC39F35}">
      <dsp:nvSpPr>
        <dsp:cNvPr id="0" name=""/>
        <dsp:cNvSpPr/>
      </dsp:nvSpPr>
      <dsp:spPr>
        <a:xfrm>
          <a:off x="0" y="4096136"/>
          <a:ext cx="3474720"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S</a:t>
          </a:r>
          <a:r>
            <a:rPr lang="en-US" sz="4400" b="0" i="0" kern="1200" dirty="0"/>
            <a:t>prouts</a:t>
          </a:r>
          <a:endParaRPr lang="en-US" sz="4400" kern="1200" dirty="0"/>
        </a:p>
      </dsp:txBody>
      <dsp:txXfrm>
        <a:off x="0" y="4096136"/>
        <a:ext cx="3474720" cy="1023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832C-61C2-4D9B-90FD-6900DE8568A0}">
      <dsp:nvSpPr>
        <dsp:cNvPr id="0" name=""/>
        <dsp:cNvSpPr/>
      </dsp:nvSpPr>
      <dsp:spPr>
        <a:xfrm>
          <a:off x="0" y="625"/>
          <a:ext cx="34750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E738F-42FF-47A0-9383-CAF00AD12567}">
      <dsp:nvSpPr>
        <dsp:cNvPr id="0" name=""/>
        <dsp:cNvSpPr/>
      </dsp:nvSpPr>
      <dsp:spPr>
        <a:xfrm>
          <a:off x="0" y="625"/>
          <a:ext cx="3475037" cy="102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Cantaloupes</a:t>
          </a:r>
        </a:p>
      </dsp:txBody>
      <dsp:txXfrm>
        <a:off x="0" y="625"/>
        <a:ext cx="3475037" cy="1024004"/>
      </dsp:txXfrm>
    </dsp:sp>
    <dsp:sp modelId="{F06639C8-B926-4573-AED5-569FB998E6DB}">
      <dsp:nvSpPr>
        <dsp:cNvPr id="0" name=""/>
        <dsp:cNvSpPr/>
      </dsp:nvSpPr>
      <dsp:spPr>
        <a:xfrm>
          <a:off x="0" y="1024630"/>
          <a:ext cx="34750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162DF-6C15-4740-85C3-E497DCB34AD6}">
      <dsp:nvSpPr>
        <dsp:cNvPr id="0" name=""/>
        <dsp:cNvSpPr/>
      </dsp:nvSpPr>
      <dsp:spPr>
        <a:xfrm>
          <a:off x="0" y="1024630"/>
          <a:ext cx="3475037" cy="102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Carrots</a:t>
          </a:r>
        </a:p>
      </dsp:txBody>
      <dsp:txXfrm>
        <a:off x="0" y="1024630"/>
        <a:ext cx="3475037" cy="1024004"/>
      </dsp:txXfrm>
    </dsp:sp>
    <dsp:sp modelId="{C76DD97A-29F0-4F0D-885C-E6E3AA9B32F9}">
      <dsp:nvSpPr>
        <dsp:cNvPr id="0" name=""/>
        <dsp:cNvSpPr/>
      </dsp:nvSpPr>
      <dsp:spPr>
        <a:xfrm>
          <a:off x="0" y="2048635"/>
          <a:ext cx="34750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2E8CD-A38B-43FB-908A-2A35B51403AF}">
      <dsp:nvSpPr>
        <dsp:cNvPr id="0" name=""/>
        <dsp:cNvSpPr/>
      </dsp:nvSpPr>
      <dsp:spPr>
        <a:xfrm>
          <a:off x="0" y="2048635"/>
          <a:ext cx="3475037" cy="102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0" i="0" kern="1200" dirty="0"/>
            <a:t>Raspberries</a:t>
          </a:r>
          <a:endParaRPr lang="en-US" sz="4700" kern="1200" dirty="0"/>
        </a:p>
      </dsp:txBody>
      <dsp:txXfrm>
        <a:off x="0" y="2048635"/>
        <a:ext cx="3475037" cy="1024004"/>
      </dsp:txXfrm>
    </dsp:sp>
    <dsp:sp modelId="{42266DA6-A45F-4A17-98A9-375217568024}">
      <dsp:nvSpPr>
        <dsp:cNvPr id="0" name=""/>
        <dsp:cNvSpPr/>
      </dsp:nvSpPr>
      <dsp:spPr>
        <a:xfrm>
          <a:off x="0" y="3072639"/>
          <a:ext cx="34750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FB0D71-AD8C-4FA8-A436-A5C82CFD9359}">
      <dsp:nvSpPr>
        <dsp:cNvPr id="0" name=""/>
        <dsp:cNvSpPr/>
      </dsp:nvSpPr>
      <dsp:spPr>
        <a:xfrm>
          <a:off x="0" y="3072639"/>
          <a:ext cx="3475037" cy="102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Herbs</a:t>
          </a:r>
        </a:p>
      </dsp:txBody>
      <dsp:txXfrm>
        <a:off x="0" y="3072639"/>
        <a:ext cx="3475037" cy="1024004"/>
      </dsp:txXfrm>
    </dsp:sp>
    <dsp:sp modelId="{B2F74B30-D4C1-4790-9099-426989FC2E52}">
      <dsp:nvSpPr>
        <dsp:cNvPr id="0" name=""/>
        <dsp:cNvSpPr/>
      </dsp:nvSpPr>
      <dsp:spPr>
        <a:xfrm>
          <a:off x="0" y="4096644"/>
          <a:ext cx="3475037"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653921-BA2E-4827-AC7C-ACE99EC39F35}">
      <dsp:nvSpPr>
        <dsp:cNvPr id="0" name=""/>
        <dsp:cNvSpPr/>
      </dsp:nvSpPr>
      <dsp:spPr>
        <a:xfrm>
          <a:off x="0" y="4096644"/>
          <a:ext cx="3475037" cy="102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dirty="0"/>
        </a:p>
      </dsp:txBody>
      <dsp:txXfrm>
        <a:off x="0" y="4096644"/>
        <a:ext cx="3475037" cy="1024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37B02-BD08-4DAC-8D19-DFA7B84AA471}">
      <dsp:nvSpPr>
        <dsp:cNvPr id="0" name=""/>
        <dsp:cNvSpPr/>
      </dsp:nvSpPr>
      <dsp:spPr>
        <a:xfrm>
          <a:off x="0" y="430"/>
          <a:ext cx="7293610" cy="5930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9A666-125E-4B1A-926B-F6B427EC807C}">
      <dsp:nvSpPr>
        <dsp:cNvPr id="0" name=""/>
        <dsp:cNvSpPr/>
      </dsp:nvSpPr>
      <dsp:spPr>
        <a:xfrm>
          <a:off x="179399" y="133868"/>
          <a:ext cx="326180" cy="326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7A5F10-E331-44BD-9851-5D3DF63511D7}">
      <dsp:nvSpPr>
        <dsp:cNvPr id="0" name=""/>
        <dsp:cNvSpPr/>
      </dsp:nvSpPr>
      <dsp:spPr>
        <a:xfrm>
          <a:off x="684978" y="430"/>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General farm review (includes worker health and hygiene, traceability, water quality, manure and compost, animals and livestock)</a:t>
          </a:r>
          <a:endParaRPr lang="en-US" sz="1600" kern="1200"/>
        </a:p>
      </dsp:txBody>
      <dsp:txXfrm>
        <a:off x="684978" y="430"/>
        <a:ext cx="6608631" cy="593054"/>
      </dsp:txXfrm>
    </dsp:sp>
    <dsp:sp modelId="{217417B1-A38A-47B5-A7C4-602748D80516}">
      <dsp:nvSpPr>
        <dsp:cNvPr id="0" name=""/>
        <dsp:cNvSpPr/>
      </dsp:nvSpPr>
      <dsp:spPr>
        <a:xfrm>
          <a:off x="0" y="741749"/>
          <a:ext cx="7293610" cy="5930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7F0D8-5186-4D67-873C-282F9007C766}">
      <dsp:nvSpPr>
        <dsp:cNvPr id="0" name=""/>
        <dsp:cNvSpPr/>
      </dsp:nvSpPr>
      <dsp:spPr>
        <a:xfrm>
          <a:off x="179399" y="875186"/>
          <a:ext cx="326180" cy="326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F88442-CC29-4635-9F3F-3DDB2DB5C9A9}">
      <dsp:nvSpPr>
        <dsp:cNvPr id="0" name=""/>
        <dsp:cNvSpPr/>
      </dsp:nvSpPr>
      <dsp:spPr>
        <a:xfrm>
          <a:off x="684978" y="741749"/>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Field harvesting and field packing activities</a:t>
          </a:r>
          <a:endParaRPr lang="en-US" sz="1600" kern="1200"/>
        </a:p>
      </dsp:txBody>
      <dsp:txXfrm>
        <a:off x="684978" y="741749"/>
        <a:ext cx="6608631" cy="593054"/>
      </dsp:txXfrm>
    </dsp:sp>
    <dsp:sp modelId="{83D1B053-2412-4A94-86E1-343F7ECC7444}">
      <dsp:nvSpPr>
        <dsp:cNvPr id="0" name=""/>
        <dsp:cNvSpPr/>
      </dsp:nvSpPr>
      <dsp:spPr>
        <a:xfrm>
          <a:off x="0" y="1483068"/>
          <a:ext cx="7293610" cy="5930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D2F36-E396-400E-AA65-F5B79A65F8BE}">
      <dsp:nvSpPr>
        <dsp:cNvPr id="0" name=""/>
        <dsp:cNvSpPr/>
      </dsp:nvSpPr>
      <dsp:spPr>
        <a:xfrm>
          <a:off x="179399" y="1616505"/>
          <a:ext cx="326180" cy="326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6B2E7-9024-4C04-8440-63AF1E8E51B3}">
      <dsp:nvSpPr>
        <dsp:cNvPr id="0" name=""/>
        <dsp:cNvSpPr/>
      </dsp:nvSpPr>
      <dsp:spPr>
        <a:xfrm>
          <a:off x="684978" y="1483068"/>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Packing house facility</a:t>
          </a:r>
          <a:endParaRPr lang="en-US" sz="1600" kern="1200"/>
        </a:p>
      </dsp:txBody>
      <dsp:txXfrm>
        <a:off x="684978" y="1483068"/>
        <a:ext cx="6608631" cy="593054"/>
      </dsp:txXfrm>
    </dsp:sp>
    <dsp:sp modelId="{7B4A610E-3BD3-41DF-A2D7-C425F49B9255}">
      <dsp:nvSpPr>
        <dsp:cNvPr id="0" name=""/>
        <dsp:cNvSpPr/>
      </dsp:nvSpPr>
      <dsp:spPr>
        <a:xfrm>
          <a:off x="0" y="2224387"/>
          <a:ext cx="7293610" cy="5930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B048-159B-41AA-8630-D68E59350B5E}">
      <dsp:nvSpPr>
        <dsp:cNvPr id="0" name=""/>
        <dsp:cNvSpPr/>
      </dsp:nvSpPr>
      <dsp:spPr>
        <a:xfrm>
          <a:off x="179399" y="2357824"/>
          <a:ext cx="326180" cy="3261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E7A7D1-94F9-4BD8-BC9A-FC60D49873BC}">
      <dsp:nvSpPr>
        <dsp:cNvPr id="0" name=""/>
        <dsp:cNvSpPr/>
      </dsp:nvSpPr>
      <dsp:spPr>
        <a:xfrm>
          <a:off x="684978" y="2224387"/>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Storage and transportation</a:t>
          </a:r>
          <a:endParaRPr lang="en-US" sz="1600" kern="1200"/>
        </a:p>
      </dsp:txBody>
      <dsp:txXfrm>
        <a:off x="684978" y="2224387"/>
        <a:ext cx="6608631" cy="593054"/>
      </dsp:txXfrm>
    </dsp:sp>
    <dsp:sp modelId="{5DDFCCD7-E404-4962-8652-4F6F1F583069}">
      <dsp:nvSpPr>
        <dsp:cNvPr id="0" name=""/>
        <dsp:cNvSpPr/>
      </dsp:nvSpPr>
      <dsp:spPr>
        <a:xfrm>
          <a:off x="0" y="2965705"/>
          <a:ext cx="7293610" cy="5930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41276-7F80-48F9-BE44-6EBC64365C1F}">
      <dsp:nvSpPr>
        <dsp:cNvPr id="0" name=""/>
        <dsp:cNvSpPr/>
      </dsp:nvSpPr>
      <dsp:spPr>
        <a:xfrm>
          <a:off x="179399" y="3099143"/>
          <a:ext cx="326180" cy="3261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A75C0-11B6-4E26-86E3-498CCCADD9E2}">
      <dsp:nvSpPr>
        <dsp:cNvPr id="0" name=""/>
        <dsp:cNvSpPr/>
      </dsp:nvSpPr>
      <dsp:spPr>
        <a:xfrm>
          <a:off x="684978" y="2965705"/>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Traceability (this section has been incorporated into other sections)</a:t>
          </a:r>
          <a:endParaRPr lang="en-US" sz="1600" kern="1200"/>
        </a:p>
      </dsp:txBody>
      <dsp:txXfrm>
        <a:off x="684978" y="2965705"/>
        <a:ext cx="6608631" cy="593054"/>
      </dsp:txXfrm>
    </dsp:sp>
    <dsp:sp modelId="{8893AC79-8909-4D2D-BFFF-24BE157DCA3E}">
      <dsp:nvSpPr>
        <dsp:cNvPr id="0" name=""/>
        <dsp:cNvSpPr/>
      </dsp:nvSpPr>
      <dsp:spPr>
        <a:xfrm>
          <a:off x="0" y="3707024"/>
          <a:ext cx="7293610" cy="5930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777B18-8B90-41D0-8EFE-6DD341A3D648}">
      <dsp:nvSpPr>
        <dsp:cNvPr id="0" name=""/>
        <dsp:cNvSpPr/>
      </dsp:nvSpPr>
      <dsp:spPr>
        <a:xfrm>
          <a:off x="179399" y="3840461"/>
          <a:ext cx="326180" cy="3261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B2280-577C-4D0F-B7D8-D69B25EB2621}">
      <dsp:nvSpPr>
        <dsp:cNvPr id="0" name=""/>
        <dsp:cNvSpPr/>
      </dsp:nvSpPr>
      <dsp:spPr>
        <a:xfrm>
          <a:off x="684978" y="3707024"/>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Wholesale distribution center (applies to distribution centers)</a:t>
          </a:r>
          <a:endParaRPr lang="en-US" sz="1600" kern="1200"/>
        </a:p>
      </dsp:txBody>
      <dsp:txXfrm>
        <a:off x="684978" y="3707024"/>
        <a:ext cx="6608631" cy="593054"/>
      </dsp:txXfrm>
    </dsp:sp>
    <dsp:sp modelId="{133652EA-6BC3-433C-8682-F8526E89972F}">
      <dsp:nvSpPr>
        <dsp:cNvPr id="0" name=""/>
        <dsp:cNvSpPr/>
      </dsp:nvSpPr>
      <dsp:spPr>
        <a:xfrm>
          <a:off x="0" y="4448343"/>
          <a:ext cx="7293610" cy="5930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346E9-09DE-4CA6-9BE9-BE29FEA9ECF6}">
      <dsp:nvSpPr>
        <dsp:cNvPr id="0" name=""/>
        <dsp:cNvSpPr/>
      </dsp:nvSpPr>
      <dsp:spPr>
        <a:xfrm>
          <a:off x="179399" y="4581780"/>
          <a:ext cx="326180" cy="32618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FA497-D7ED-4260-9404-9CAAD9A5E830}">
      <dsp:nvSpPr>
        <dsp:cNvPr id="0" name=""/>
        <dsp:cNvSpPr/>
      </dsp:nvSpPr>
      <dsp:spPr>
        <a:xfrm>
          <a:off x="684978" y="4448343"/>
          <a:ext cx="6608631" cy="59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65" tIns="62765" rIns="62765" bIns="62765" numCol="1" spcCol="1270" anchor="ctr" anchorCtr="0">
          <a:noAutofit/>
        </a:bodyPr>
        <a:lstStyle/>
        <a:p>
          <a:pPr marL="0" lvl="0" indent="0" algn="l" defTabSz="711200">
            <a:lnSpc>
              <a:spcPct val="90000"/>
            </a:lnSpc>
            <a:spcBef>
              <a:spcPct val="0"/>
            </a:spcBef>
            <a:spcAft>
              <a:spcPct val="35000"/>
            </a:spcAft>
            <a:buNone/>
          </a:pPr>
          <a:r>
            <a:rPr lang="en-US" sz="1600" b="0" i="0" kern="1200"/>
            <a:t>Preventative food defense procedures (applies to distribution centers or very large farms)</a:t>
          </a:r>
          <a:endParaRPr lang="en-US" sz="1600" kern="1200"/>
        </a:p>
      </dsp:txBody>
      <dsp:txXfrm>
        <a:off x="684978" y="4448343"/>
        <a:ext cx="6608631" cy="5930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3BEA00-BC79-442B-A91C-F36DBF55F73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264488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3BEA00-BC79-442B-A91C-F36DBF55F739}"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379003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3BEA00-BC79-442B-A91C-F36DBF55F739}"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319576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3BEA00-BC79-442B-A91C-F36DBF55F73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252333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3BEA00-BC79-442B-A91C-F36DBF55F739}"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97207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33BEA00-BC79-442B-A91C-F36DBF55F739}" type="datetimeFigureOut">
              <a:rPr lang="en-US" smtClean="0"/>
              <a:t>3/13/2023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362252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33BEA00-BC79-442B-A91C-F36DBF55F739}" type="datetimeFigureOut">
              <a:rPr lang="en-US" smtClean="0"/>
              <a:t>3/13/2023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386620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33BEA00-BC79-442B-A91C-F36DBF55F739}" type="datetimeFigureOut">
              <a:rPr lang="en-US" smtClean="0"/>
              <a:t>3/13/2023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69880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3BEA00-BC79-442B-A91C-F36DBF55F739}"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144639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3BEA00-BC79-442B-A91C-F36DBF55F739}" type="datetimeFigureOut">
              <a:rPr lang="en-US" smtClean="0"/>
              <a:t>3/13/2023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364357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3BEA00-BC79-442B-A91C-F36DBF55F739}" type="datetimeFigureOut">
              <a:rPr lang="en-US" smtClean="0"/>
              <a:t>3/13/2023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AADED346-0737-4FEA-AB8C-7BACCD70044A}" type="slidenum">
              <a:rPr lang="en-US" smtClean="0"/>
              <a:t>‹#›</a:t>
            </a:fld>
            <a:endParaRPr lang="en-US"/>
          </a:p>
        </p:txBody>
      </p:sp>
    </p:spTree>
    <p:extLst>
      <p:ext uri="{BB962C8B-B14F-4D97-AF65-F5344CB8AC3E}">
        <p14:creationId xmlns:p14="http://schemas.microsoft.com/office/powerpoint/2010/main" val="210523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33BEA00-BC79-442B-A91C-F36DBF55F739}" type="datetimeFigureOut">
              <a:rPr lang="en-US" smtClean="0"/>
              <a:t>3/13/2023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ADED346-0737-4FEA-AB8C-7BACCD70044A}" type="slidenum">
              <a:rPr lang="en-US" smtClean="0"/>
              <a:t>‹#›</a:t>
            </a:fld>
            <a:endParaRPr lang="en-US"/>
          </a:p>
        </p:txBody>
      </p:sp>
    </p:spTree>
    <p:extLst>
      <p:ext uri="{BB962C8B-B14F-4D97-AF65-F5344CB8AC3E}">
        <p14:creationId xmlns:p14="http://schemas.microsoft.com/office/powerpoint/2010/main" val="42581990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NSAFySmZoB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fda.gov/regulatory-information/search-fda-guidance-documents/guidance-industry-guide-minimize-microbial-food-safety-hazards-fresh-fruits-and-vegetabl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vKSmc6KlXbM&amp;list=PLey4Qe-Uxcxb9AGNwFj-oGlquHDZ-tkqo&amp;index=1"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extension.psu.edu/sample-harmonized-food-safety-pla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da.gov/media/94332/downloa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cc02.safelinks.protection.outlook.com/?url=https%3A%2F%2Fwww.ams.usda.gov%2Fresources%2Fsc237a&amp;data=05%7C01%7C%7Caa815ef3bca64c08c72b08dabc288861%7Ced5b36e701ee4ebc867ee03cfa0d4697%7C0%7C0%7C638029179515832274%7CUnknown%7CTWFpbGZsb3d8eyJWIjoiMC4wLjAwMDAiLCJQIjoiV2luMzIiLCJBTiI6Ik1haWwiLCJXVCI6Mn0%3D%7C3000%7C%7C%7C&amp;sdata=04XNiRjv%2BxNKUllgq8pL7VP%2FoEncNq87lVNuRIqjo74%3D&amp;reserved=0" TargetMode="External"/><Relationship Id="rId2" Type="http://schemas.openxmlformats.org/officeDocument/2006/relationships/hyperlink" Target="https://gcc02.safelinks.protection.outlook.com/?url=https%3A%2F%2Fwww.ams.usda.gov%2Fresources%2Fsc430&amp;data=05%7C01%7C%7Caa815ef3bca64c08c72b08dabc288861%7Ced5b36e701ee4ebc867ee03cfa0d4697%7C0%7C0%7C638029179515832274%7CUnknown%7CTWFpbGZsb3d8eyJWIjoiMC4wLjAwMDAiLCJQIjoiV2luMzIiLCJBTiI6Ik1haWwiLCJXVCI6Mn0%3D%7C3000%7C%7C%7C&amp;sdata=HAHtca8emSWBkeqtoDjxvixNoExlyUIC92kQid7CI80%3D&amp;reserved=0" TargetMode="External"/><Relationship Id="rId1" Type="http://schemas.openxmlformats.org/officeDocument/2006/relationships/slideLayout" Target="../slideLayouts/slideLayout2.xml"/><Relationship Id="rId5" Type="http://schemas.openxmlformats.org/officeDocument/2006/relationships/hyperlink" Target="mailto:RA-AgFruitAndVegReq@pa.gov" TargetMode="External"/><Relationship Id="rId4" Type="http://schemas.openxmlformats.org/officeDocument/2006/relationships/hyperlink" Target="https://gcc02.safelinks.protection.outlook.com/?url=https%3A%2F%2Fwww.ams.usda.gov%2Fresources%2Fsc651&amp;data=05%7C01%7C%7Caa815ef3bca64c08c72b08dabc288861%7Ced5b36e701ee4ebc867ee03cfa0d4697%7C0%7C0%7C638029179515832274%7CUnknown%7CTWFpbGZsb3d8eyJWIjoiMC4wLjAwMDAiLCJQIjoiV2luMzIiLCJBTiI6Ik1haWwiLCJXVCI6Mn0%3D%7C3000%7C%7C%7C&amp;sdata=l0e3ihgwOSsdZcupUjk6cWUW13TAiVkjAp7E1keOMAo%3D&amp;reserved=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resources.producesafetyalliance.cornell.edu/documents/PSA-Flyer.pdf" TargetMode="External"/><Relationship Id="rId2" Type="http://schemas.openxmlformats.org/officeDocument/2006/relationships/hyperlink" Target="https://www.ams.usda.gov/sites/default/files/media/GAPGHP_UsersGuide.pdf" TargetMode="External"/><Relationship Id="rId1" Type="http://schemas.openxmlformats.org/officeDocument/2006/relationships/slideLayout" Target="../slideLayouts/slideLayout2.xml"/><Relationship Id="rId5" Type="http://schemas.openxmlformats.org/officeDocument/2006/relationships/hyperlink" Target="https://www.ams.usda.gov/services/auditing/gap-ghp" TargetMode="External"/><Relationship Id="rId4" Type="http://schemas.openxmlformats.org/officeDocument/2006/relationships/hyperlink" Target="https://www.nasda.org/gap-overview/"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ns.usda.gov/snap/retailer/application-status" TargetMode="External"/><Relationship Id="rId2" Type="http://schemas.openxmlformats.org/officeDocument/2006/relationships/hyperlink" Target="https://www.eauth.usda.gov/eauth/b/usda/registration" TargetMode="External"/><Relationship Id="rId1" Type="http://schemas.openxmlformats.org/officeDocument/2006/relationships/slideLayout" Target="../slideLayouts/slideLayout2.xml"/><Relationship Id="rId4" Type="http://schemas.openxmlformats.org/officeDocument/2006/relationships/hyperlink" Target="https://www.fns.usda.gov/snap/RSC"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mailto:tiebelange@pa.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loverpayprocessing.com/?vn=leadflow-v2&amp;ckmid=102964&amp;subid=1654277218.1654273481.1467411842&amp;phone=877-667-1746&amp;post=CCP&amp;a=100007&amp;c=110806&amp;s1=1654273481.1467411842&amp;agid=1228154751559635&amp;s3=877-667-1746&amp;s4=2&amp;cltest=true&amp;device=c&amp;rpid=59165&amp;hr=12&amp;day=mon" TargetMode="External"/><Relationship Id="rId2" Type="http://schemas.openxmlformats.org/officeDocument/2006/relationships/hyperlink" Target="https://go.promerchant.com/c/?subid=1654275785.1654273481.1467411842&amp;a=100007&amp;c=109105&amp;s1=1654273481.1467411842&amp;agid=1228154751559635&amp;s3=855-960-3053&amp;s4=3&amp;cltest=true&amp;device=c&amp;rpid=28172&amp;hr=12&amp;day=mon" TargetMode="External"/><Relationship Id="rId1" Type="http://schemas.openxmlformats.org/officeDocument/2006/relationships/slideLayout" Target="../slideLayouts/slideLayout2.xml"/><Relationship Id="rId6" Type="http://schemas.openxmlformats.org/officeDocument/2006/relationships/hyperlink" Target="https://www.paypal.com/us/business/pos-system/card-reader?utm_source=GOOGLE&amp;utm_medium=cpc" TargetMode="External"/><Relationship Id="rId5" Type="http://schemas.openxmlformats.org/officeDocument/2006/relationships/hyperlink" Target="https://squareup.com/us/en" TargetMode="External"/><Relationship Id="rId4" Type="http://schemas.openxmlformats.org/officeDocument/2006/relationships/hyperlink" Target="https://www.merchantoneprocessing.com/v2/?cvn=def-v1&amp;ckmid=100849&amp;subid=1654278331.1654273481.1467411842&amp;phone=877-436-1566&amp;post=CCP&amp;a=100007&amp;c=105107&amp;s1=1654273481.1467411842&amp;agid=1228154751559635&amp;s3=877-436-1566&amp;s4=1&amp;cltest=true&amp;device=c&amp;rpid=19625&amp;hr=12&amp;day=m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listeria/outbreaks/cantaloupes-jensen-farms/advice-consumers.html#:~:text=On%20September%2014%2C%202011%2C%20FDA,a%20multistate%20outbreak%20of%20listeriosi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da.gov/food/food-safety-modernization-act-fsma/full-text-food-safety-modernization-act-fsm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fda.gov/food/food-safety-modernization-act-fsma/fsma-final-rule-preventive-controls-human-food" TargetMode="External"/><Relationship Id="rId3" Type="http://schemas.openxmlformats.org/officeDocument/2006/relationships/hyperlink" Target="https://www.fda.gov/food/food-safety-modernization-act-fsma/fsma-final-rule-accredited-third-party-certification" TargetMode="External"/><Relationship Id="rId7" Type="http://schemas.openxmlformats.org/officeDocument/2006/relationships/hyperlink" Target="https://www.fda.gov/food/food-safety-modernization-act-fsma/fsma-final-rule-mitigation-strategies-protect-food-against-intentional-adulteration" TargetMode="External"/><Relationship Id="rId12" Type="http://schemas.openxmlformats.org/officeDocument/2006/relationships/hyperlink" Target="https://www.fda.gov/food/importing-food-products-united-states/voluntary-qualified-importer-program-vqip" TargetMode="External"/><Relationship Id="rId2" Type="http://schemas.openxmlformats.org/officeDocument/2006/relationships/hyperlink" Target="https://www.fda.gov/food/food-safety-modernization-act-fsma/fsma-proposed-rule-agricultural-water" TargetMode="External"/><Relationship Id="rId1" Type="http://schemas.openxmlformats.org/officeDocument/2006/relationships/slideLayout" Target="../slideLayouts/slideLayout2.xml"/><Relationship Id="rId6" Type="http://schemas.openxmlformats.org/officeDocument/2006/relationships/hyperlink" Target="https://www.fda.gov/food/food-safety-modernization-act-fsma/fsma-final-rule-laboratory-accreditation-analyses-foods-laaf" TargetMode="External"/><Relationship Id="rId11" Type="http://schemas.openxmlformats.org/officeDocument/2006/relationships/hyperlink" Target="https://www.fda.gov/food/food-safety-modernization-act-fsma/fsma-final-rule-sanitary-transportation-human-and-animal-food" TargetMode="External"/><Relationship Id="rId5" Type="http://schemas.openxmlformats.org/officeDocument/2006/relationships/hyperlink" Target="https://www.fda.gov/food/food-safety-modernization-act-fsma/fsma-final-rule-foreign-supplier-verification-programs-fsvp-importers-food-humans-and-animals" TargetMode="External"/><Relationship Id="rId10" Type="http://schemas.openxmlformats.org/officeDocument/2006/relationships/hyperlink" Target="https://www.fda.gov/food/food-safety-modernization-act-fsma/fsma-final-rule-produce-safety" TargetMode="External"/><Relationship Id="rId4" Type="http://schemas.openxmlformats.org/officeDocument/2006/relationships/hyperlink" Target="https://www.fda.gov/food/food-safety-modernization-act-fsma/fsma-final-rule-requirements-additional-traceability-records-certain-foods" TargetMode="External"/><Relationship Id="rId9" Type="http://schemas.openxmlformats.org/officeDocument/2006/relationships/hyperlink" Target="https://www.fda.gov/food/food-safety-modernization-act-fsma/fsma-final-rule-preventive-controls-animal-foo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 of carrots with tops">
            <a:extLst>
              <a:ext uri="{FF2B5EF4-FFF2-40B4-BE49-F238E27FC236}">
                <a16:creationId xmlns:a16="http://schemas.microsoft.com/office/drawing/2014/main" id="{F6B2BE1D-9F0C-ADCC-9C28-A73ED543DD64}"/>
              </a:ext>
            </a:extLst>
          </p:cNvPr>
          <p:cNvPicPr>
            <a:picLocks noChangeAspect="1"/>
          </p:cNvPicPr>
          <p:nvPr/>
        </p:nvPicPr>
        <p:blipFill>
          <a:blip r:embed="rId2">
            <a:extLst>
              <a:ext uri="{28A0092B-C50C-407E-A947-70E740481C1C}">
                <a14:useLocalDpi xmlns:a14="http://schemas.microsoft.com/office/drawing/2010/main" val="0"/>
              </a:ext>
            </a:extLst>
          </a:blip>
          <a:srcRect t="7859" b="7859"/>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DCAC36-4F4C-1999-9A74-3CD813030A5E}"/>
              </a:ext>
            </a:extLst>
          </p:cNvPr>
          <p:cNvSpPr>
            <a:spLocks noGrp="1"/>
          </p:cNvSpPr>
          <p:nvPr>
            <p:ph type="ctrTitle"/>
          </p:nvPr>
        </p:nvSpPr>
        <p:spPr>
          <a:xfrm>
            <a:off x="643467" y="1298448"/>
            <a:ext cx="3685070" cy="3255264"/>
          </a:xfrm>
        </p:spPr>
        <p:txBody>
          <a:bodyPr>
            <a:normAutofit/>
          </a:bodyPr>
          <a:lstStyle/>
          <a:p>
            <a:r>
              <a:rPr lang="en-US" sz="5000" dirty="0"/>
              <a:t>USDA Good Agricultural Practices  Overview </a:t>
            </a:r>
          </a:p>
        </p:txBody>
      </p:sp>
      <p:sp>
        <p:nvSpPr>
          <p:cNvPr id="3" name="Subtitle 2">
            <a:extLst>
              <a:ext uri="{FF2B5EF4-FFF2-40B4-BE49-F238E27FC236}">
                <a16:creationId xmlns:a16="http://schemas.microsoft.com/office/drawing/2014/main" id="{CC6BB582-2F4B-434D-9FD7-A9BB0A35460E}"/>
              </a:ext>
            </a:extLst>
          </p:cNvPr>
          <p:cNvSpPr>
            <a:spLocks noGrp="1"/>
          </p:cNvSpPr>
          <p:nvPr>
            <p:ph type="subTitle" idx="1"/>
          </p:nvPr>
        </p:nvSpPr>
        <p:spPr>
          <a:xfrm>
            <a:off x="643467" y="4670246"/>
            <a:ext cx="3685069" cy="914400"/>
          </a:xfrm>
        </p:spPr>
        <p:txBody>
          <a:bodyPr>
            <a:normAutofit/>
          </a:bodyPr>
          <a:lstStyle/>
          <a:p>
            <a:r>
              <a:rPr lang="en-US" dirty="0"/>
              <a:t>Danielle Dwan </a:t>
            </a:r>
          </a:p>
          <a:p>
            <a:r>
              <a:rPr lang="en-US" dirty="0"/>
              <a:t>February 2023</a:t>
            </a:r>
          </a:p>
        </p:txBody>
      </p:sp>
      <p:sp>
        <p:nvSpPr>
          <p:cNvPr id="13" name="Rectangle 1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294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r>
              <a:rPr lang="en-US" sz="2800" dirty="0">
                <a:solidFill>
                  <a:srgbClr val="424D5B"/>
                </a:solidFill>
                <a:latin typeface="Merriweather Sans" panose="020B0604020202020204" pitchFamily="2" charset="0"/>
              </a:rPr>
              <a:t>Principle 2. To minimize microbial food safety hazards in fresh produce, growers, packers, or shippers should use good agricultural and management practices in those areas over which they have control.</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785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lgn="l">
              <a:buNone/>
            </a:pPr>
            <a:r>
              <a:rPr lang="en-US" sz="2800" dirty="0">
                <a:solidFill>
                  <a:srgbClr val="424D5B"/>
                </a:solidFill>
                <a:latin typeface="Merriweather Sans" panose="020B0604020202020204" pitchFamily="2" charset="0"/>
              </a:rPr>
              <a:t>Principle 3. Fresh produce can become microbiologically contaminated at any point along the farm-to-table food chain. The major source of microbial contamination with fresh produce is associated with human or animal feces.</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387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lgn="l">
              <a:buNone/>
            </a:pPr>
            <a:r>
              <a:rPr lang="en-US" sz="2800" dirty="0">
                <a:solidFill>
                  <a:srgbClr val="424D5B"/>
                </a:solidFill>
                <a:latin typeface="Merriweather Sans" panose="020B0604020202020204" pitchFamily="2" charset="0"/>
              </a:rPr>
              <a:t>Principle 4. Whenever water comes in contact with produce, its source and quality dictates the potential for contamination. Minimize the potential of microbial contamination from water used with fresh fruits and vegetables.</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463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buNone/>
            </a:pPr>
            <a:r>
              <a:rPr lang="en-US" sz="2800" dirty="0">
                <a:solidFill>
                  <a:srgbClr val="424D5B"/>
                </a:solidFill>
                <a:latin typeface="Merriweather Sans" panose="020B0604020202020204" pitchFamily="2" charset="0"/>
              </a:rPr>
              <a:t>Principle 5. Practices using animal manure or municipal biosolid wastes should be managed closely to minimize the potential for microbial contamination of fresh produce.</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949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buNone/>
            </a:pPr>
            <a:r>
              <a:rPr lang="en-US" sz="2800" dirty="0">
                <a:solidFill>
                  <a:srgbClr val="424D5B"/>
                </a:solidFill>
                <a:latin typeface="Merriweather Sans" panose="020B0604020202020204" pitchFamily="2" charset="0"/>
              </a:rPr>
              <a:t>Principle 6. Worker hygiene and sanitation practices during production, harvesting, sorting, packing, and transport play a critical role in minimizing the potential for microbial contamination of fresh produce.</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634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buNone/>
            </a:pPr>
            <a:r>
              <a:rPr lang="en-US" sz="2800" dirty="0">
                <a:solidFill>
                  <a:srgbClr val="424D5B"/>
                </a:solidFill>
                <a:latin typeface="Merriweather Sans" panose="020B0604020202020204" pitchFamily="2" charset="0"/>
              </a:rPr>
              <a:t>Principle 7. Follow all applicable local, state, and Federal laws and regulations, or corresponding or similar laws, regulations, or standards for operators outside the U.S., for agricultural practices.</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40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pPr marL="0" indent="0" algn="l">
              <a:buNone/>
            </a:pPr>
            <a:r>
              <a:rPr lang="en-US" sz="3000" dirty="0">
                <a:solidFill>
                  <a:srgbClr val="424D5B"/>
                </a:solidFill>
                <a:latin typeface="Merriweather Sans" panose="020B0604020202020204" pitchFamily="2" charset="0"/>
              </a:rPr>
              <a:t>Principle 8. Accountability at all levels of the agricultural environment (farm, packing facility, distribution center, and transport operation) is important to a successful food safety program. There must be qualified personnel and effective monitoring to ensure that all elements of the program function correctly and to help track produce back through the distribution channels to the producer.</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101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B58986A8-10A3-6688-ADC2-F5C0456AFC5A}"/>
              </a:ext>
            </a:extLst>
          </p:cNvPr>
          <p:cNvPicPr>
            <a:picLocks noChangeAspect="1"/>
          </p:cNvPicPr>
          <p:nvPr/>
        </p:nvPicPr>
        <p:blipFill rotWithShape="1">
          <a:blip r:embed="rId2">
            <a:duotone>
              <a:schemeClr val="accent1">
                <a:shade val="45000"/>
                <a:satMod val="135000"/>
              </a:schemeClr>
              <a:prstClr val="white"/>
            </a:duotone>
          </a:blip>
          <a:srcRect r="-1" b="6225"/>
          <a:stretch/>
        </p:blipFill>
        <p:spPr>
          <a:xfrm>
            <a:off x="20" y="-1"/>
            <a:ext cx="12188932" cy="6858000"/>
          </a:xfrm>
          <a:prstGeom prst="rect">
            <a:avLst/>
          </a:prstGeom>
        </p:spPr>
      </p:pic>
      <p:sp>
        <p:nvSpPr>
          <p:cNvPr id="15" name="Rectangle 1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A17B95-A5AE-6A02-0286-AE670D145780}"/>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spc="-100" dirty="0"/>
              <a:t>Questions?</a:t>
            </a:r>
          </a:p>
        </p:txBody>
      </p:sp>
      <p:sp>
        <p:nvSpPr>
          <p:cNvPr id="17" name="Rectangle 1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933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CAE3-7073-75B3-CC4A-FC661BDC1692}"/>
              </a:ext>
            </a:extLst>
          </p:cNvPr>
          <p:cNvSpPr>
            <a:spLocks noGrp="1"/>
          </p:cNvSpPr>
          <p:nvPr>
            <p:ph type="title"/>
          </p:nvPr>
        </p:nvSpPr>
        <p:spPr/>
        <p:txBody>
          <a:bodyPr/>
          <a:lstStyle/>
          <a:p>
            <a:r>
              <a:rPr lang="en-US" dirty="0"/>
              <a:t>GAPs Video </a:t>
            </a:r>
          </a:p>
        </p:txBody>
      </p:sp>
      <p:sp>
        <p:nvSpPr>
          <p:cNvPr id="3" name="Content Placeholder 2">
            <a:extLst>
              <a:ext uri="{FF2B5EF4-FFF2-40B4-BE49-F238E27FC236}">
                <a16:creationId xmlns:a16="http://schemas.microsoft.com/office/drawing/2014/main" id="{6DD0D583-8A71-109F-B76C-D87927BDA9AA}"/>
              </a:ext>
            </a:extLst>
          </p:cNvPr>
          <p:cNvSpPr>
            <a:spLocks noGrp="1"/>
          </p:cNvSpPr>
          <p:nvPr>
            <p:ph idx="1"/>
          </p:nvPr>
        </p:nvSpPr>
        <p:spPr/>
        <p:txBody>
          <a:bodyPr/>
          <a:lstStyle/>
          <a:p>
            <a:r>
              <a:rPr lang="en-US" dirty="0" err="1">
                <a:hlinkClick r:id="rId2"/>
              </a:rPr>
              <a:t>BoG</a:t>
            </a:r>
            <a:r>
              <a:rPr lang="en-US" dirty="0">
                <a:hlinkClick r:id="rId2"/>
              </a:rPr>
              <a:t> 1-1: Introduction to Good Agricultural Practices (GAPs) – YouTube</a:t>
            </a:r>
            <a:endParaRPr lang="en-US" dirty="0"/>
          </a:p>
          <a:p>
            <a:endParaRPr lang="en-US" dirty="0"/>
          </a:p>
        </p:txBody>
      </p:sp>
    </p:spTree>
    <p:extLst>
      <p:ext uri="{BB962C8B-B14F-4D97-AF65-F5344CB8AC3E}">
        <p14:creationId xmlns:p14="http://schemas.microsoft.com/office/powerpoint/2010/main" val="407134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12">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4" descr="Chickens roaming on grass">
            <a:extLst>
              <a:ext uri="{FF2B5EF4-FFF2-40B4-BE49-F238E27FC236}">
                <a16:creationId xmlns:a16="http://schemas.microsoft.com/office/drawing/2014/main" id="{60F3FADB-31AB-347B-B090-99ADF5F99B26}"/>
              </a:ext>
            </a:extLst>
          </p:cNvPr>
          <p:cNvPicPr>
            <a:picLocks noChangeAspect="1"/>
          </p:cNvPicPr>
          <p:nvPr/>
        </p:nvPicPr>
        <p:blipFill rotWithShape="1">
          <a:blip r:embed="rId2">
            <a:duotone>
              <a:schemeClr val="accent1">
                <a:shade val="45000"/>
                <a:satMod val="135000"/>
              </a:schemeClr>
              <a:prstClr val="white"/>
            </a:duotone>
          </a:blip>
          <a:srcRect r="-1" b="15391"/>
          <a:stretch/>
        </p:blipFill>
        <p:spPr>
          <a:xfrm>
            <a:off x="20" y="-1"/>
            <a:ext cx="12188932" cy="6858000"/>
          </a:xfrm>
          <a:prstGeom prst="rect">
            <a:avLst/>
          </a:prstGeom>
        </p:spPr>
      </p:pic>
      <p:sp>
        <p:nvSpPr>
          <p:cNvPr id="15" name="Rectangle 14">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9EED74-0229-5ED4-9071-DF6B85DA9869}"/>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3500" spc="-100" dirty="0"/>
              <a:t>How can following GAP protocol benefit your farm or further your mission? </a:t>
            </a:r>
          </a:p>
        </p:txBody>
      </p:sp>
      <p:sp>
        <p:nvSpPr>
          <p:cNvPr id="17" name="Rectangle 16">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29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1C3F-A40C-3EC5-8149-C8D1F2ED12BD}"/>
              </a:ext>
            </a:extLst>
          </p:cNvPr>
          <p:cNvSpPr>
            <a:spLocks noGrp="1"/>
          </p:cNvSpPr>
          <p:nvPr>
            <p:ph type="title"/>
          </p:nvPr>
        </p:nvSpPr>
        <p:spPr/>
        <p:txBody>
          <a:bodyPr>
            <a:normAutofit/>
          </a:bodyPr>
          <a:lstStyle/>
          <a:p>
            <a:r>
              <a:rPr lang="en-US" sz="5400"/>
              <a:t>What are GAPs?</a:t>
            </a:r>
            <a:endParaRPr lang="en-US" sz="5400" dirty="0"/>
          </a:p>
        </p:txBody>
      </p:sp>
      <p:sp>
        <p:nvSpPr>
          <p:cNvPr id="3" name="Content Placeholder 2">
            <a:extLst>
              <a:ext uri="{FF2B5EF4-FFF2-40B4-BE49-F238E27FC236}">
                <a16:creationId xmlns:a16="http://schemas.microsoft.com/office/drawing/2014/main" id="{6AFA8133-BC6F-CCC1-0209-0396231A5CCB}"/>
              </a:ext>
            </a:extLst>
          </p:cNvPr>
          <p:cNvSpPr>
            <a:spLocks noGrp="1"/>
          </p:cNvSpPr>
          <p:nvPr>
            <p:ph idx="1"/>
          </p:nvPr>
        </p:nvSpPr>
        <p:spPr>
          <a:xfrm>
            <a:off x="3950188" y="734635"/>
            <a:ext cx="7315200" cy="5120640"/>
          </a:xfrm>
        </p:spPr>
        <p:txBody>
          <a:bodyPr/>
          <a:lstStyle/>
          <a:p>
            <a:pPr marL="0" indent="0" algn="l" rtl="0">
              <a:buNone/>
            </a:pPr>
            <a:endParaRPr lang="en-US" b="0" i="0" dirty="0">
              <a:solidFill>
                <a:srgbClr val="7A0019"/>
              </a:solidFill>
              <a:effectLst/>
              <a:latin typeface="Merriweather" panose="020B0604020202020204" pitchFamily="2" charset="0"/>
            </a:endParaRPr>
          </a:p>
          <a:p>
            <a:pPr algn="l" rtl="0"/>
            <a:r>
              <a:rPr lang="en-US" sz="2800" b="0" i="0" dirty="0">
                <a:solidFill>
                  <a:srgbClr val="424D5B"/>
                </a:solidFill>
                <a:effectLst/>
                <a:latin typeface="Merriweather Sans" panose="020B0604020202020204" pitchFamily="2" charset="0"/>
              </a:rPr>
              <a:t>Good Agricultural Practices, or GAPs, are voluntary guidelines for produce farmers to reduce the risk of microbial contamination related to food borne illnesses on their farms. </a:t>
            </a:r>
          </a:p>
          <a:p>
            <a:pPr algn="l" rtl="0"/>
            <a:r>
              <a:rPr lang="en-US" sz="2800" b="0" i="0" dirty="0">
                <a:solidFill>
                  <a:srgbClr val="424D5B"/>
                </a:solidFill>
                <a:effectLst/>
                <a:latin typeface="Merriweather Sans" panose="020B0604020202020204" pitchFamily="2" charset="0"/>
              </a:rPr>
              <a:t>The guidelines are based on the Food and Drug Administration (FDA)’s </a:t>
            </a:r>
            <a:r>
              <a:rPr lang="en-US" sz="2800" b="1" i="0" u="none" strike="noStrike" dirty="0">
                <a:solidFill>
                  <a:srgbClr val="7A0019"/>
                </a:solidFill>
                <a:effectLst/>
                <a:latin typeface="Merriweather Sans" panose="020B0604020202020204" pitchFamily="2" charset="0"/>
                <a:hlinkClick r:id="rId2"/>
              </a:rPr>
              <a:t>Guide to Minimizing Microbial Food Safety Hazards for Fresh Produce</a:t>
            </a:r>
            <a:r>
              <a:rPr lang="en-US" sz="2800" b="0" i="0" dirty="0">
                <a:solidFill>
                  <a:srgbClr val="424D5B"/>
                </a:solidFill>
                <a:effectLst/>
                <a:latin typeface="Merriweather Sans" panose="020B0604020202020204" pitchFamily="2" charset="0"/>
              </a:rPr>
              <a:t>.</a:t>
            </a:r>
          </a:p>
          <a:p>
            <a:endParaRPr lang="en-US" dirty="0"/>
          </a:p>
        </p:txBody>
      </p:sp>
    </p:spTree>
    <p:extLst>
      <p:ext uri="{BB962C8B-B14F-4D97-AF65-F5344CB8AC3E}">
        <p14:creationId xmlns:p14="http://schemas.microsoft.com/office/powerpoint/2010/main" val="151410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different fruits and vegetables">
            <a:extLst>
              <a:ext uri="{FF2B5EF4-FFF2-40B4-BE49-F238E27FC236}">
                <a16:creationId xmlns:a16="http://schemas.microsoft.com/office/drawing/2014/main" id="{0B27E9C9-BB16-0FA8-B0FB-CE54499A58FF}"/>
              </a:ext>
            </a:extLst>
          </p:cNvPr>
          <p:cNvPicPr>
            <a:picLocks noChangeAspect="1"/>
          </p:cNvPicPr>
          <p:nvPr/>
        </p:nvPicPr>
        <p:blipFill rotWithShape="1">
          <a:blip r:embed="rId2"/>
          <a:srcRect t="5831" r="-1" b="6256"/>
          <a:stretch/>
        </p:blipFill>
        <p:spPr>
          <a:xfrm>
            <a:off x="20" y="1"/>
            <a:ext cx="12188932" cy="6858000"/>
          </a:xfrm>
          <a:prstGeom prst="rect">
            <a:avLst/>
          </a:prstGeom>
        </p:spPr>
      </p:pic>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0CE160-CD08-B78E-032B-814787E54F75}"/>
              </a:ext>
            </a:extLst>
          </p:cNvPr>
          <p:cNvSpPr>
            <a:spLocks noGrp="1"/>
          </p:cNvSpPr>
          <p:nvPr>
            <p:ph type="title"/>
          </p:nvPr>
        </p:nvSpPr>
        <p:spPr>
          <a:xfrm>
            <a:off x="252919" y="1123837"/>
            <a:ext cx="2947482" cy="4601183"/>
          </a:xfrm>
        </p:spPr>
        <p:txBody>
          <a:bodyPr>
            <a:normAutofit/>
          </a:bodyPr>
          <a:lstStyle/>
          <a:p>
            <a:r>
              <a:rPr lang="en-US" dirty="0"/>
              <a:t>Why GAPs? Farm Benefits!</a:t>
            </a:r>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A0A48BF-6B04-4D57-0F7D-D135F5D04431}"/>
              </a:ext>
            </a:extLst>
          </p:cNvPr>
          <p:cNvSpPr>
            <a:spLocks noGrp="1"/>
          </p:cNvSpPr>
          <p:nvPr>
            <p:ph idx="1"/>
          </p:nvPr>
        </p:nvSpPr>
        <p:spPr>
          <a:xfrm>
            <a:off x="3869268" y="864108"/>
            <a:ext cx="7315200" cy="5120640"/>
          </a:xfrm>
        </p:spPr>
        <p:txBody>
          <a:bodyPr>
            <a:normAutofit/>
          </a:bodyPr>
          <a:lstStyle/>
          <a:p>
            <a:pPr marL="0" indent="0" rtl="0">
              <a:buNone/>
            </a:pPr>
            <a:r>
              <a:rPr lang="en-US">
                <a:latin typeface="Merriweather Sans" panose="020B0604020202020204" pitchFamily="2" charset="0"/>
              </a:rPr>
              <a:t>Quality and shelf-life of your product is maintained, and spoilage reduced</a:t>
            </a:r>
          </a:p>
          <a:p>
            <a:pPr lvl="1"/>
            <a:r>
              <a:rPr lang="en-US">
                <a:latin typeface="Merriweather Sans" panose="020B0604020202020204" pitchFamily="2" charset="0"/>
              </a:rPr>
              <a:t>GAPs focus on post-harvest handling and proper cooling, handling and storing of product. This can reduce spoilage, improve quality and ensure that you have the best quality produce for your customers.</a:t>
            </a:r>
          </a:p>
          <a:p>
            <a:pPr marL="0" indent="0">
              <a:buNone/>
            </a:pPr>
            <a:endParaRPr lang="en-US" dirty="0"/>
          </a:p>
        </p:txBody>
      </p:sp>
      <p:sp>
        <p:nvSpPr>
          <p:cNvPr id="24"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946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different fruits and vegetables">
            <a:extLst>
              <a:ext uri="{FF2B5EF4-FFF2-40B4-BE49-F238E27FC236}">
                <a16:creationId xmlns:a16="http://schemas.microsoft.com/office/drawing/2014/main" id="{0B27E9C9-BB16-0FA8-B0FB-CE54499A58FF}"/>
              </a:ext>
            </a:extLst>
          </p:cNvPr>
          <p:cNvPicPr>
            <a:picLocks noChangeAspect="1"/>
          </p:cNvPicPr>
          <p:nvPr/>
        </p:nvPicPr>
        <p:blipFill rotWithShape="1">
          <a:blip r:embed="rId2"/>
          <a:srcRect t="5831" r="-1" b="6256"/>
          <a:stretch/>
        </p:blipFill>
        <p:spPr>
          <a:xfrm>
            <a:off x="20" y="1"/>
            <a:ext cx="12188932" cy="6858000"/>
          </a:xfrm>
          <a:prstGeom prst="rect">
            <a:avLst/>
          </a:prstGeom>
        </p:spPr>
      </p:pic>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0CE160-CD08-B78E-032B-814787E54F75}"/>
              </a:ext>
            </a:extLst>
          </p:cNvPr>
          <p:cNvSpPr>
            <a:spLocks noGrp="1"/>
          </p:cNvSpPr>
          <p:nvPr>
            <p:ph type="title"/>
          </p:nvPr>
        </p:nvSpPr>
        <p:spPr>
          <a:xfrm>
            <a:off x="252919" y="1123837"/>
            <a:ext cx="2947482" cy="4601183"/>
          </a:xfrm>
        </p:spPr>
        <p:txBody>
          <a:bodyPr>
            <a:normAutofit/>
          </a:bodyPr>
          <a:lstStyle/>
          <a:p>
            <a:r>
              <a:rPr lang="en-US" dirty="0"/>
              <a:t>Why GAPs? Farm Benefits!</a:t>
            </a:r>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A0A48BF-6B04-4D57-0F7D-D135F5D04431}"/>
              </a:ext>
            </a:extLst>
          </p:cNvPr>
          <p:cNvSpPr>
            <a:spLocks noGrp="1"/>
          </p:cNvSpPr>
          <p:nvPr>
            <p:ph idx="1"/>
          </p:nvPr>
        </p:nvSpPr>
        <p:spPr>
          <a:xfrm>
            <a:off x="3869268" y="864108"/>
            <a:ext cx="7315200" cy="5120640"/>
          </a:xfrm>
        </p:spPr>
        <p:txBody>
          <a:bodyPr>
            <a:normAutofit/>
          </a:bodyPr>
          <a:lstStyle/>
          <a:p>
            <a:pPr marL="0" indent="0">
              <a:buFont typeface="Wingdings 2" pitchFamily="18" charset="2"/>
              <a:buNone/>
            </a:pPr>
            <a:r>
              <a:rPr lang="en-US">
                <a:latin typeface="Merriweather Sans" panose="020B0604020202020204" pitchFamily="2" charset="0"/>
              </a:rPr>
              <a:t>Greater organization and efficiency of your operation</a:t>
            </a:r>
          </a:p>
          <a:p>
            <a:pPr lvl="1"/>
            <a:r>
              <a:rPr lang="en-US">
                <a:latin typeface="Merriweather Sans" panose="020B0604020202020204" pitchFamily="2" charset="0"/>
              </a:rPr>
              <a:t>After the initial work of developing a food safety plan, many growers report improved efficiency and streamlined inventory control and management of their products.</a:t>
            </a:r>
          </a:p>
          <a:p>
            <a:pPr marL="0" indent="0">
              <a:buNone/>
            </a:pPr>
            <a:endParaRPr lang="en-US" dirty="0"/>
          </a:p>
        </p:txBody>
      </p:sp>
      <p:sp>
        <p:nvSpPr>
          <p:cNvPr id="24"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468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different fruits and vegetables">
            <a:extLst>
              <a:ext uri="{FF2B5EF4-FFF2-40B4-BE49-F238E27FC236}">
                <a16:creationId xmlns:a16="http://schemas.microsoft.com/office/drawing/2014/main" id="{0B27E9C9-BB16-0FA8-B0FB-CE54499A58FF}"/>
              </a:ext>
            </a:extLst>
          </p:cNvPr>
          <p:cNvPicPr>
            <a:picLocks noChangeAspect="1"/>
          </p:cNvPicPr>
          <p:nvPr/>
        </p:nvPicPr>
        <p:blipFill rotWithShape="1">
          <a:blip r:embed="rId2"/>
          <a:srcRect t="5831" r="-1" b="6256"/>
          <a:stretch/>
        </p:blipFill>
        <p:spPr>
          <a:xfrm>
            <a:off x="20" y="1"/>
            <a:ext cx="12188932" cy="6858000"/>
          </a:xfrm>
          <a:prstGeom prst="rect">
            <a:avLst/>
          </a:prstGeom>
        </p:spPr>
      </p:pic>
      <p:sp>
        <p:nvSpPr>
          <p:cNvPr id="20" name="Rectangle 1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0CE160-CD08-B78E-032B-814787E54F75}"/>
              </a:ext>
            </a:extLst>
          </p:cNvPr>
          <p:cNvSpPr>
            <a:spLocks noGrp="1"/>
          </p:cNvSpPr>
          <p:nvPr>
            <p:ph type="title"/>
          </p:nvPr>
        </p:nvSpPr>
        <p:spPr>
          <a:xfrm>
            <a:off x="252919" y="1123837"/>
            <a:ext cx="2947482" cy="4601183"/>
          </a:xfrm>
        </p:spPr>
        <p:txBody>
          <a:bodyPr>
            <a:normAutofit/>
          </a:bodyPr>
          <a:lstStyle/>
          <a:p>
            <a:r>
              <a:rPr lang="en-US" dirty="0"/>
              <a:t>Why GAPs? Farm Benefits!</a:t>
            </a:r>
          </a:p>
        </p:txBody>
      </p:sp>
      <p:sp>
        <p:nvSpPr>
          <p:cNvPr id="22" name="Rectangle 2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A0A48BF-6B04-4D57-0F7D-D135F5D04431}"/>
              </a:ext>
            </a:extLst>
          </p:cNvPr>
          <p:cNvSpPr>
            <a:spLocks noGrp="1"/>
          </p:cNvSpPr>
          <p:nvPr>
            <p:ph idx="1"/>
          </p:nvPr>
        </p:nvSpPr>
        <p:spPr>
          <a:xfrm>
            <a:off x="3869268" y="864108"/>
            <a:ext cx="7315200" cy="5120640"/>
          </a:xfrm>
        </p:spPr>
        <p:txBody>
          <a:bodyPr>
            <a:normAutofit/>
          </a:bodyPr>
          <a:lstStyle/>
          <a:p>
            <a:pPr marL="0" indent="0">
              <a:buFont typeface="Wingdings 2" pitchFamily="18" charset="2"/>
              <a:buNone/>
            </a:pPr>
            <a:r>
              <a:rPr lang="en-US">
                <a:latin typeface="Merriweather Sans" panose="020B0604020202020204" pitchFamily="2" charset="0"/>
              </a:rPr>
              <a:t>Your customer may require an audit</a:t>
            </a:r>
          </a:p>
          <a:p>
            <a:pPr lvl="1"/>
            <a:r>
              <a:rPr lang="en-US">
                <a:latin typeface="Merriweather Sans" panose="020B0604020202020204" pitchFamily="2" charset="0"/>
              </a:rPr>
              <a:t>Many produce distributors and supermarkets require or will soon require all their vendors have a GAP audit. If you wish to sell to this buyer, you must have followed their requirements for certification.</a:t>
            </a:r>
          </a:p>
          <a:p>
            <a:endParaRPr lang="en-US" dirty="0"/>
          </a:p>
        </p:txBody>
      </p:sp>
      <p:sp>
        <p:nvSpPr>
          <p:cNvPr id="24" name="Rectangle 2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06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09EF31-A695-8330-044E-DB3FEDF3B539}"/>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Food Safety Begins on the Farm </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2C23BB9-1B42-AC8C-57A5-D01133ED3B72}"/>
              </a:ext>
            </a:extLst>
          </p:cNvPr>
          <p:cNvSpPr>
            <a:spLocks noGrp="1"/>
          </p:cNvSpPr>
          <p:nvPr>
            <p:ph idx="1"/>
          </p:nvPr>
        </p:nvSpPr>
        <p:spPr>
          <a:xfrm>
            <a:off x="4393580" y="864108"/>
            <a:ext cx="6144367" cy="5120640"/>
          </a:xfrm>
        </p:spPr>
        <p:txBody>
          <a:bodyPr>
            <a:normAutofit/>
          </a:bodyPr>
          <a:lstStyle/>
          <a:p>
            <a:r>
              <a:rPr lang="en-US" sz="1800" dirty="0">
                <a:latin typeface="Merriweather Sans" pitchFamily="2" charset="0"/>
              </a:rPr>
              <a:t>Every grower (small, medium, or large) has a responsibility to minimize food safety risks on the farm. </a:t>
            </a:r>
          </a:p>
          <a:p>
            <a:r>
              <a:rPr lang="en-US" sz="1800" dirty="0">
                <a:latin typeface="Merriweather Sans" pitchFamily="2" charset="0"/>
              </a:rPr>
              <a:t>All growers should evaluate their farm practices and begin to implement and train workers on Good Agricultural Practice</a:t>
            </a:r>
          </a:p>
          <a:p>
            <a:pPr rtl="0"/>
            <a:r>
              <a:rPr lang="en-US" sz="1800" dirty="0">
                <a:latin typeface="Merriweather Sans" pitchFamily="2" charset="0"/>
              </a:rPr>
              <a:t>Reducing the risk of contamination before it occurs is the best way to minimize the risk of illness in the public.</a:t>
            </a:r>
          </a:p>
          <a:p>
            <a:pPr rtl="0"/>
            <a:r>
              <a:rPr lang="en-US" sz="1800" dirty="0">
                <a:latin typeface="Merriweather Sans" pitchFamily="2" charset="0"/>
              </a:rPr>
              <a:t>All growers, regardless of their products, can benefit from implementing a set of SOP to reduce microbial contamination.</a:t>
            </a:r>
          </a:p>
          <a:p>
            <a:pPr rtl="0"/>
            <a:r>
              <a:rPr lang="en-US" sz="1800" dirty="0">
                <a:latin typeface="Merriweather Sans" pitchFamily="2" charset="0"/>
              </a:rPr>
              <a:t>GAPs are intended to guide growers to reduce the risk of contamination where possible</a:t>
            </a:r>
          </a:p>
        </p:txBody>
      </p:sp>
    </p:spTree>
    <p:extLst>
      <p:ext uri="{BB962C8B-B14F-4D97-AF65-F5344CB8AC3E}">
        <p14:creationId xmlns:p14="http://schemas.microsoft.com/office/powerpoint/2010/main" val="485699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96A3-D0BF-F6A0-DE46-660E793F55BD}"/>
              </a:ext>
            </a:extLst>
          </p:cNvPr>
          <p:cNvSpPr>
            <a:spLocks noGrp="1"/>
          </p:cNvSpPr>
          <p:nvPr>
            <p:ph type="title"/>
          </p:nvPr>
        </p:nvSpPr>
        <p:spPr/>
        <p:txBody>
          <a:bodyPr/>
          <a:lstStyle/>
          <a:p>
            <a:r>
              <a:rPr lang="en-US" dirty="0"/>
              <a:t>Produce most often associated with foodborne illness outbreaks</a:t>
            </a:r>
          </a:p>
        </p:txBody>
      </p:sp>
      <p:graphicFrame>
        <p:nvGraphicFramePr>
          <p:cNvPr id="6" name="Content Placeholder 2">
            <a:extLst>
              <a:ext uri="{FF2B5EF4-FFF2-40B4-BE49-F238E27FC236}">
                <a16:creationId xmlns:a16="http://schemas.microsoft.com/office/drawing/2014/main" id="{81CE8B9E-A477-5455-CFAB-6F7B4F0584FA}"/>
              </a:ext>
            </a:extLst>
          </p:cNvPr>
          <p:cNvGraphicFramePr>
            <a:graphicFrameLocks noGrp="1"/>
          </p:cNvGraphicFramePr>
          <p:nvPr>
            <p:ph sz="half" idx="1"/>
          </p:nvPr>
        </p:nvGraphicFramePr>
        <p:xfrm>
          <a:off x="3867912" y="868680"/>
          <a:ext cx="347472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2">
            <a:extLst>
              <a:ext uri="{FF2B5EF4-FFF2-40B4-BE49-F238E27FC236}">
                <a16:creationId xmlns:a16="http://schemas.microsoft.com/office/drawing/2014/main" id="{AF68D698-2724-3A92-E4BB-D798DE2F2E89}"/>
              </a:ext>
            </a:extLst>
          </p:cNvPr>
          <p:cNvGraphicFramePr>
            <a:graphicFrameLocks noGrp="1"/>
          </p:cNvGraphicFramePr>
          <p:nvPr>
            <p:ph sz="half" idx="2"/>
            <p:extLst>
              <p:ext uri="{D42A27DB-BD31-4B8C-83A1-F6EECF244321}">
                <p14:modId xmlns:p14="http://schemas.microsoft.com/office/powerpoint/2010/main" val="2488087972"/>
              </p:ext>
            </p:extLst>
          </p:nvPr>
        </p:nvGraphicFramePr>
        <p:xfrm>
          <a:off x="7818438" y="868363"/>
          <a:ext cx="3475037" cy="5121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808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28EE17-67FF-48EA-4329-116A879C2D5D}"/>
              </a:ext>
            </a:extLst>
          </p:cNvPr>
          <p:cNvSpPr>
            <a:spLocks noGrp="1"/>
          </p:cNvSpPr>
          <p:nvPr>
            <p:ph type="title"/>
          </p:nvPr>
        </p:nvSpPr>
        <p:spPr>
          <a:xfrm>
            <a:off x="8895775" y="1123837"/>
            <a:ext cx="2947482" cy="4601183"/>
          </a:xfrm>
        </p:spPr>
        <p:txBody>
          <a:bodyPr>
            <a:normAutofit/>
          </a:bodyPr>
          <a:lstStyle/>
          <a:p>
            <a:r>
              <a:rPr lang="en-US" dirty="0"/>
              <a:t>GAPs Audit Overview </a:t>
            </a:r>
          </a:p>
        </p:txBody>
      </p:sp>
      <p:sp>
        <p:nvSpPr>
          <p:cNvPr id="26" name="Rectangle 25">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01CA9872-EA28-78F2-F1B3-5AFC80C0F056}"/>
              </a:ext>
            </a:extLst>
          </p:cNvPr>
          <p:cNvGraphicFramePr>
            <a:graphicFrameLocks noGrp="1"/>
          </p:cNvGraphicFramePr>
          <p:nvPr>
            <p:ph idx="1"/>
            <p:extLst>
              <p:ext uri="{D42A27DB-BD31-4B8C-83A1-F6EECF244321}">
                <p14:modId xmlns:p14="http://schemas.microsoft.com/office/powerpoint/2010/main" val="63447583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08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E5A9096-9FCC-B255-1B0E-5D64302BD59B}"/>
              </a:ext>
            </a:extLst>
          </p:cNvPr>
          <p:cNvSpPr>
            <a:spLocks noGrp="1"/>
          </p:cNvSpPr>
          <p:nvPr>
            <p:ph type="title"/>
          </p:nvPr>
        </p:nvSpPr>
        <p:spPr>
          <a:xfrm>
            <a:off x="1600754" y="1087374"/>
            <a:ext cx="8983489" cy="1000978"/>
          </a:xfrm>
        </p:spPr>
        <p:txBody>
          <a:bodyPr>
            <a:normAutofit/>
          </a:bodyPr>
          <a:lstStyle/>
          <a:p>
            <a:r>
              <a:rPr lang="en-US" sz="3300"/>
              <a:t>GAP Audit</a:t>
            </a:r>
            <a:br>
              <a:rPr lang="en-US" sz="3300"/>
            </a:br>
            <a:r>
              <a:rPr lang="en-US" sz="3300"/>
              <a:t>Overview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5925CA1-67D9-B709-7C49-CC7B8E1E2612}"/>
              </a:ext>
            </a:extLst>
          </p:cNvPr>
          <p:cNvSpPr>
            <a:spLocks noGrp="1"/>
          </p:cNvSpPr>
          <p:nvPr>
            <p:ph idx="1"/>
          </p:nvPr>
        </p:nvSpPr>
        <p:spPr>
          <a:xfrm>
            <a:off x="1600753" y="2535446"/>
            <a:ext cx="8983489" cy="3554457"/>
          </a:xfrm>
        </p:spPr>
        <p:txBody>
          <a:bodyPr>
            <a:normAutofit/>
          </a:bodyPr>
          <a:lstStyle/>
          <a:p>
            <a:r>
              <a:rPr lang="en-US" b="0" i="0">
                <a:solidFill>
                  <a:schemeClr val="tx1"/>
                </a:solidFill>
                <a:effectLst/>
                <a:latin typeface="Merriweather Sans" pitchFamily="2" charset="0"/>
              </a:rPr>
              <a:t>Each section is a checklist related to food safety practices. Everyone must pass the General Farm Review (section 1), but the other sections will vary by grower. Many growers are audited only on 3 or 4 of the sections (e.g. 1, 2, 3 and 4; 1, 2 and 4). Customers who require growers to get an audit will specify which sections are needed.</a:t>
            </a:r>
          </a:p>
          <a:p>
            <a:pPr rtl="0"/>
            <a:r>
              <a:rPr lang="en-US" b="0" i="0">
                <a:solidFill>
                  <a:schemeClr val="tx1"/>
                </a:solidFill>
                <a:effectLst/>
                <a:latin typeface="Merriweather Sans" pitchFamily="2" charset="0"/>
              </a:rPr>
              <a:t>The rate for GAP/GHP audits is $108.00/hr. </a:t>
            </a:r>
          </a:p>
          <a:p>
            <a:endParaRPr lang="en-US">
              <a:solidFill>
                <a:schemeClr val="tx1"/>
              </a:solidFill>
            </a:endParaRPr>
          </a:p>
        </p:txBody>
      </p:sp>
    </p:spTree>
    <p:extLst>
      <p:ext uri="{BB962C8B-B14F-4D97-AF65-F5344CB8AC3E}">
        <p14:creationId xmlns:p14="http://schemas.microsoft.com/office/powerpoint/2010/main" val="702321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290368-1D79-FD6B-F13F-AF9A5AD11F8F}"/>
              </a:ext>
            </a:extLst>
          </p:cNvPr>
          <p:cNvSpPr>
            <a:spLocks noGrp="1"/>
          </p:cNvSpPr>
          <p:nvPr>
            <p:ph type="ctrTitle"/>
          </p:nvPr>
        </p:nvSpPr>
        <p:spPr/>
        <p:txBody>
          <a:bodyPr/>
          <a:lstStyle/>
          <a:p>
            <a:r>
              <a:rPr lang="en-US" dirty="0"/>
              <a:t>GAPS Audit Checklist </a:t>
            </a:r>
          </a:p>
        </p:txBody>
      </p:sp>
      <p:sp>
        <p:nvSpPr>
          <p:cNvPr id="9" name="Subtitle 8">
            <a:extLst>
              <a:ext uri="{FF2B5EF4-FFF2-40B4-BE49-F238E27FC236}">
                <a16:creationId xmlns:a16="http://schemas.microsoft.com/office/drawing/2014/main" id="{C995B6E7-2FE5-9099-D256-6D3763C412A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493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5AB20C-92DA-C7F4-9D37-13F0A4282A7B}"/>
              </a:ext>
            </a:extLst>
          </p:cNvPr>
          <p:cNvSpPr>
            <a:spLocks noGrp="1"/>
          </p:cNvSpPr>
          <p:nvPr>
            <p:ph type="title"/>
          </p:nvPr>
        </p:nvSpPr>
        <p:spPr>
          <a:xfrm>
            <a:off x="5451642" y="1123837"/>
            <a:ext cx="6451110" cy="1255469"/>
          </a:xfrm>
        </p:spPr>
        <p:txBody>
          <a:bodyPr>
            <a:normAutofit/>
          </a:bodyPr>
          <a:lstStyle/>
          <a:p>
            <a:r>
              <a:rPr lang="en-US" dirty="0"/>
              <a:t>Steps for GAP Certification Success </a:t>
            </a:r>
          </a:p>
        </p:txBody>
      </p:sp>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heckmark">
            <a:extLst>
              <a:ext uri="{FF2B5EF4-FFF2-40B4-BE49-F238E27FC236}">
                <a16:creationId xmlns:a16="http://schemas.microsoft.com/office/drawing/2014/main" id="{0C6A6EFC-0118-F511-A993-ECB516C93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771" y="1535135"/>
            <a:ext cx="3778286" cy="3778286"/>
          </a:xfrm>
          <a:prstGeom prst="rect">
            <a:avLst/>
          </a:prstGeom>
        </p:spPr>
      </p:pic>
      <p:sp>
        <p:nvSpPr>
          <p:cNvPr id="3" name="Content Placeholder 2">
            <a:extLst>
              <a:ext uri="{FF2B5EF4-FFF2-40B4-BE49-F238E27FC236}">
                <a16:creationId xmlns:a16="http://schemas.microsoft.com/office/drawing/2014/main" id="{CCF77808-1E68-B6DF-6B41-536F36FE5212}"/>
              </a:ext>
            </a:extLst>
          </p:cNvPr>
          <p:cNvSpPr>
            <a:spLocks noGrp="1"/>
          </p:cNvSpPr>
          <p:nvPr>
            <p:ph idx="1"/>
          </p:nvPr>
        </p:nvSpPr>
        <p:spPr>
          <a:xfrm>
            <a:off x="5451644" y="2510395"/>
            <a:ext cx="6451109" cy="3274586"/>
          </a:xfrm>
        </p:spPr>
        <p:txBody>
          <a:bodyPr anchor="t">
            <a:normAutofit/>
          </a:bodyPr>
          <a:lstStyle/>
          <a:p>
            <a:r>
              <a:rPr lang="en-US" dirty="0">
                <a:solidFill>
                  <a:srgbClr val="FFFFFF"/>
                </a:solidFill>
                <a:latin typeface="Merriweather Sans" pitchFamily="2" charset="0"/>
              </a:rPr>
              <a:t>Develop a Food Safety Plan</a:t>
            </a:r>
          </a:p>
          <a:p>
            <a:r>
              <a:rPr lang="en-US" dirty="0">
                <a:solidFill>
                  <a:srgbClr val="FFFFFF"/>
                </a:solidFill>
                <a:latin typeface="Merriweather Sans" pitchFamily="2" charset="0"/>
              </a:rPr>
              <a:t>Assign a Food Safety Coordinator </a:t>
            </a:r>
          </a:p>
          <a:p>
            <a:r>
              <a:rPr lang="en-US" dirty="0">
                <a:solidFill>
                  <a:srgbClr val="FFFFFF"/>
                </a:solidFill>
                <a:latin typeface="Merriweather Sans" pitchFamily="2" charset="0"/>
              </a:rPr>
              <a:t>Implement Food Safety Plan and SOPs </a:t>
            </a:r>
          </a:p>
          <a:p>
            <a:r>
              <a:rPr lang="en-US" dirty="0">
                <a:solidFill>
                  <a:srgbClr val="FFFFFF"/>
                </a:solidFill>
                <a:latin typeface="Merriweather Sans" pitchFamily="2" charset="0"/>
              </a:rPr>
              <a:t>Run a ‘mock’ recall</a:t>
            </a:r>
          </a:p>
          <a:p>
            <a:r>
              <a:rPr lang="en-US" dirty="0">
                <a:solidFill>
                  <a:srgbClr val="FFFFFF"/>
                </a:solidFill>
                <a:latin typeface="Merriweather Sans" pitchFamily="2" charset="0"/>
              </a:rPr>
              <a:t>Preform an internal audit </a:t>
            </a:r>
          </a:p>
          <a:p>
            <a:r>
              <a:rPr lang="en-US" dirty="0">
                <a:solidFill>
                  <a:srgbClr val="FFFFFF"/>
                </a:solidFill>
                <a:latin typeface="Merriweather Sans" pitchFamily="2" charset="0"/>
              </a:rPr>
              <a:t>Schedule GAP audit </a:t>
            </a:r>
          </a:p>
        </p:txBody>
      </p:sp>
    </p:spTree>
    <p:extLst>
      <p:ext uri="{BB962C8B-B14F-4D97-AF65-F5344CB8AC3E}">
        <p14:creationId xmlns:p14="http://schemas.microsoft.com/office/powerpoint/2010/main" val="49305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994EEA-E62B-0F47-503A-04A35087C22B}"/>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Development of a Food Safety Program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22EA2D-2963-EAB1-1FBE-32FA8B42E699}"/>
              </a:ext>
            </a:extLst>
          </p:cNvPr>
          <p:cNvSpPr>
            <a:spLocks noGrp="1"/>
          </p:cNvSpPr>
          <p:nvPr>
            <p:ph idx="1"/>
          </p:nvPr>
        </p:nvSpPr>
        <p:spPr>
          <a:xfrm>
            <a:off x="5289229" y="864108"/>
            <a:ext cx="5910677" cy="5120640"/>
          </a:xfrm>
        </p:spPr>
        <p:txBody>
          <a:bodyPr>
            <a:normAutofit lnSpcReduction="10000"/>
          </a:bodyPr>
          <a:lstStyle/>
          <a:p>
            <a:r>
              <a:rPr lang="en-US" sz="1900" dirty="0">
                <a:latin typeface="Merriweather Sans" pitchFamily="2" charset="0"/>
              </a:rPr>
              <a:t>A food safety plan is a written document that covers all aspects of the growing and handling processes, and evaluates the potential sources of risk. </a:t>
            </a:r>
          </a:p>
          <a:p>
            <a:r>
              <a:rPr lang="en-US" sz="1900" dirty="0">
                <a:latin typeface="Merriweather Sans" pitchFamily="2" charset="0"/>
              </a:rPr>
              <a:t>The plan indicates what steps and procedures the operation will take to reduce the risks of contamination by chemical, physical, or microbial hazards. </a:t>
            </a:r>
          </a:p>
          <a:p>
            <a:r>
              <a:rPr lang="en-US" sz="1900" dirty="0">
                <a:latin typeface="Merriweather Sans" pitchFamily="2" charset="0"/>
              </a:rPr>
              <a:t>The produce food safety program should be written by the operation and shall define specific, measurable steps taken by the operation to reduce the risk of microbial, physical and chemical hazards from contaminating the product. </a:t>
            </a:r>
          </a:p>
          <a:p>
            <a:r>
              <a:rPr lang="en-US" sz="1900" dirty="0">
                <a:latin typeface="Merriweather Sans" pitchFamily="2" charset="0"/>
              </a:rPr>
              <a:t>The development of a food safety program is recommended for any operation which produces or handles fresh fruits and vegetables, not just for operations who wish to participate in the USDA GAP&amp;GHP audit verification program. </a:t>
            </a:r>
          </a:p>
          <a:p>
            <a:endParaRPr lang="en-US" sz="1900" dirty="0">
              <a:latin typeface="Merriweather Sans" pitchFamily="2" charset="0"/>
            </a:endParaRP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03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E85A-E321-60E0-E78C-E0287EB93939}"/>
              </a:ext>
            </a:extLst>
          </p:cNvPr>
          <p:cNvSpPr>
            <a:spLocks noGrp="1"/>
          </p:cNvSpPr>
          <p:nvPr>
            <p:ph type="title"/>
          </p:nvPr>
        </p:nvSpPr>
        <p:spPr/>
        <p:txBody>
          <a:bodyPr/>
          <a:lstStyle/>
          <a:p>
            <a:r>
              <a:rPr lang="en-US" dirty="0"/>
              <a:t>Why GAPs?</a:t>
            </a:r>
          </a:p>
        </p:txBody>
      </p:sp>
      <p:sp>
        <p:nvSpPr>
          <p:cNvPr id="3" name="Content Placeholder 2">
            <a:extLst>
              <a:ext uri="{FF2B5EF4-FFF2-40B4-BE49-F238E27FC236}">
                <a16:creationId xmlns:a16="http://schemas.microsoft.com/office/drawing/2014/main" id="{A48717FD-0776-D2CC-FC30-B31E2E3059DE}"/>
              </a:ext>
            </a:extLst>
          </p:cNvPr>
          <p:cNvSpPr>
            <a:spLocks noGrp="1"/>
          </p:cNvSpPr>
          <p:nvPr>
            <p:ph idx="1"/>
          </p:nvPr>
        </p:nvSpPr>
        <p:spPr/>
        <p:txBody>
          <a:bodyPr>
            <a:normAutofit/>
          </a:bodyPr>
          <a:lstStyle/>
          <a:p>
            <a:pPr marL="0" indent="0">
              <a:buNone/>
            </a:pPr>
            <a:r>
              <a:rPr lang="en-US" sz="2800" dirty="0">
                <a:solidFill>
                  <a:srgbClr val="424D5B"/>
                </a:solidFill>
                <a:latin typeface="Merriweather Sans" panose="020B0604020202020204" pitchFamily="2" charset="0"/>
              </a:rPr>
              <a:t>48 million people in the U.S. (1 in 6) </a:t>
            </a:r>
          </a:p>
          <a:p>
            <a:pPr marL="0" indent="0">
              <a:buNone/>
            </a:pPr>
            <a:r>
              <a:rPr lang="en-US" sz="2800" dirty="0">
                <a:solidFill>
                  <a:srgbClr val="424D5B"/>
                </a:solidFill>
                <a:latin typeface="Merriweather Sans" panose="020B0604020202020204" pitchFamily="2" charset="0"/>
              </a:rPr>
              <a:t>get sick, 128,000 are hospitalized, and</a:t>
            </a:r>
          </a:p>
          <a:p>
            <a:pPr marL="0" indent="0">
              <a:buNone/>
            </a:pPr>
            <a:r>
              <a:rPr lang="en-US" sz="2800" dirty="0">
                <a:solidFill>
                  <a:srgbClr val="424D5B"/>
                </a:solidFill>
                <a:latin typeface="Merriweather Sans" panose="020B0604020202020204" pitchFamily="2" charset="0"/>
              </a:rPr>
              <a:t> 3,000 die each year from foodborne</a:t>
            </a:r>
          </a:p>
          <a:p>
            <a:pPr marL="0" indent="0">
              <a:buNone/>
            </a:pPr>
            <a:r>
              <a:rPr lang="en-US" sz="2800" dirty="0">
                <a:solidFill>
                  <a:srgbClr val="424D5B"/>
                </a:solidFill>
                <a:latin typeface="Merriweather Sans" panose="020B0604020202020204" pitchFamily="2" charset="0"/>
              </a:rPr>
              <a:t> diseases, according to recent data from</a:t>
            </a:r>
          </a:p>
          <a:p>
            <a:pPr marL="0" indent="0">
              <a:buNone/>
            </a:pPr>
            <a:r>
              <a:rPr lang="en-US" sz="2800" dirty="0">
                <a:solidFill>
                  <a:srgbClr val="424D5B"/>
                </a:solidFill>
                <a:latin typeface="Merriweather Sans" panose="020B0604020202020204" pitchFamily="2" charset="0"/>
              </a:rPr>
              <a:t> the Center for Disease Control. </a:t>
            </a:r>
          </a:p>
        </p:txBody>
      </p:sp>
    </p:spTree>
    <p:extLst>
      <p:ext uri="{BB962C8B-B14F-4D97-AF65-F5344CB8AC3E}">
        <p14:creationId xmlns:p14="http://schemas.microsoft.com/office/powerpoint/2010/main" val="297750733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EFB6AF-1899-164C-2F2F-19D0F648ABAB}"/>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Development of a Food Safety Program </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211E1A-0891-6121-15F9-FC83BBD55EED}"/>
              </a:ext>
            </a:extLst>
          </p:cNvPr>
          <p:cNvSpPr>
            <a:spLocks noGrp="1"/>
          </p:cNvSpPr>
          <p:nvPr>
            <p:ph idx="1"/>
          </p:nvPr>
        </p:nvSpPr>
        <p:spPr>
          <a:xfrm>
            <a:off x="5289229" y="864108"/>
            <a:ext cx="5910677" cy="5120640"/>
          </a:xfrm>
        </p:spPr>
        <p:txBody>
          <a:bodyPr>
            <a:normAutofit lnSpcReduction="10000"/>
          </a:bodyPr>
          <a:lstStyle/>
          <a:p>
            <a:r>
              <a:rPr lang="en-US" sz="1700" dirty="0">
                <a:latin typeface="Merriweather Sans" pitchFamily="2" charset="0"/>
              </a:rPr>
              <a:t>The food safety plan needs to incorporate the USDA GAP&amp;GHP audit verification program requirements and applicable policies. The following points are key items to consider: </a:t>
            </a:r>
          </a:p>
          <a:p>
            <a:pPr lvl="1"/>
            <a:r>
              <a:rPr lang="en-US" sz="1700" dirty="0">
                <a:latin typeface="Merriweather Sans" pitchFamily="2" charset="0"/>
              </a:rPr>
              <a:t>The operation must create a food safety program that accurately reflects their operation. </a:t>
            </a:r>
          </a:p>
          <a:p>
            <a:pPr lvl="1"/>
            <a:r>
              <a:rPr lang="en-US" sz="1700" dirty="0">
                <a:latin typeface="Merriweather Sans" pitchFamily="2" charset="0"/>
              </a:rPr>
              <a:t>The operation shall develop Standard Operating Procedures (SOPs) which outline the policies and procedures for the operation. </a:t>
            </a:r>
          </a:p>
          <a:p>
            <a:pPr lvl="1"/>
            <a:r>
              <a:rPr lang="en-US" sz="1700" dirty="0">
                <a:latin typeface="Merriweather Sans" pitchFamily="2" charset="0"/>
              </a:rPr>
              <a:t>The operation must designate a person that oversees the food safety program. </a:t>
            </a:r>
          </a:p>
          <a:p>
            <a:pPr lvl="1"/>
            <a:r>
              <a:rPr lang="en-US" sz="1700" dirty="0">
                <a:latin typeface="Merriweather Sans" pitchFamily="2" charset="0"/>
              </a:rPr>
              <a:t>The produce food safety program must be implemented and followed.</a:t>
            </a:r>
          </a:p>
          <a:p>
            <a:pPr lvl="1"/>
            <a:r>
              <a:rPr lang="en-US" sz="1700" dirty="0">
                <a:latin typeface="Merriweather Sans" pitchFamily="2" charset="0"/>
              </a:rPr>
              <a:t> The operation must determine what to document and keep records for. The operation must also keep all documents and records current. </a:t>
            </a:r>
          </a:p>
          <a:p>
            <a:pPr lvl="1"/>
            <a:r>
              <a:rPr lang="en-US" sz="1700" dirty="0">
                <a:latin typeface="Merriweather Sans" pitchFamily="2" charset="0"/>
              </a:rPr>
              <a:t>The operation shall document corrective actions taken which verifies adherence to their food safety plan.</a:t>
            </a:r>
          </a:p>
          <a:p>
            <a:endParaRPr lang="en-US" sz="1700"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1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EA85FB-4BCB-F590-4384-00A589D950F9}"/>
              </a:ext>
            </a:extLst>
          </p:cNvPr>
          <p:cNvSpPr>
            <a:spLocks noGrp="1"/>
          </p:cNvSpPr>
          <p:nvPr>
            <p:ph type="ctrTitle"/>
          </p:nvPr>
        </p:nvSpPr>
        <p:spPr>
          <a:xfrm>
            <a:off x="3722622" y="1298448"/>
            <a:ext cx="7187529" cy="2951819"/>
          </a:xfrm>
        </p:spPr>
        <p:txBody>
          <a:bodyPr anchor="b">
            <a:normAutofit/>
          </a:bodyPr>
          <a:lstStyle/>
          <a:p>
            <a:r>
              <a:rPr lang="en-US" sz="5800"/>
              <a:t>FDA Food Safety Plan Builder </a:t>
            </a:r>
          </a:p>
        </p:txBody>
      </p:sp>
      <p:sp>
        <p:nvSpPr>
          <p:cNvPr id="14" name="Rectangle 13">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625A2819-AE95-66DA-1AD7-CD414D360872}"/>
              </a:ext>
            </a:extLst>
          </p:cNvPr>
          <p:cNvSpPr>
            <a:spLocks noGrp="1"/>
          </p:cNvSpPr>
          <p:nvPr>
            <p:ph type="subTitle" idx="1"/>
          </p:nvPr>
        </p:nvSpPr>
        <p:spPr>
          <a:xfrm>
            <a:off x="3722622" y="5006151"/>
            <a:ext cx="7187529" cy="768116"/>
          </a:xfrm>
        </p:spPr>
        <p:txBody>
          <a:bodyPr anchor="t">
            <a:normAutofit/>
          </a:bodyPr>
          <a:lstStyle/>
          <a:p>
            <a:r>
              <a:rPr lang="en-US" sz="2400">
                <a:solidFill>
                  <a:schemeClr val="accent1"/>
                </a:solidFill>
                <a:hlinkClick r:id="rId2">
                  <a:extLst>
                    <a:ext uri="{A12FA001-AC4F-418D-AE19-62706E023703}">
                      <ahyp:hlinkClr xmlns:ahyp="http://schemas.microsoft.com/office/drawing/2018/hyperlinkcolor" val="tx"/>
                    </a:ext>
                  </a:extLst>
                </a:hlinkClick>
              </a:rPr>
              <a:t>Introduction - YouTube</a:t>
            </a:r>
            <a:endParaRPr lang="en-US" sz="2400">
              <a:solidFill>
                <a:schemeClr val="accent1"/>
              </a:solidFill>
            </a:endParaRPr>
          </a:p>
        </p:txBody>
      </p:sp>
    </p:spTree>
    <p:extLst>
      <p:ext uri="{BB962C8B-B14F-4D97-AF65-F5344CB8AC3E}">
        <p14:creationId xmlns:p14="http://schemas.microsoft.com/office/powerpoint/2010/main" val="403194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a:extLst>
              <a:ext uri="{FF2B5EF4-FFF2-40B4-BE49-F238E27FC236}">
                <a16:creationId xmlns:a16="http://schemas.microsoft.com/office/drawing/2014/main" id="{A1290368-1D79-FD6B-F13F-AF9A5AD11F8F}"/>
              </a:ext>
            </a:extLst>
          </p:cNvPr>
          <p:cNvSpPr>
            <a:spLocks noGrp="1"/>
          </p:cNvSpPr>
          <p:nvPr>
            <p:ph type="ctrTitle"/>
          </p:nvPr>
        </p:nvSpPr>
        <p:spPr>
          <a:xfrm>
            <a:off x="3722622" y="1298448"/>
            <a:ext cx="7187529" cy="2951819"/>
          </a:xfrm>
        </p:spPr>
        <p:txBody>
          <a:bodyPr anchor="b">
            <a:normAutofit/>
          </a:bodyPr>
          <a:lstStyle/>
          <a:p>
            <a:r>
              <a:rPr lang="en-US" sz="5800"/>
              <a:t>Sample Food Safety Plan </a:t>
            </a:r>
          </a:p>
        </p:txBody>
      </p:sp>
      <p:sp>
        <p:nvSpPr>
          <p:cNvPr id="20" name="Rectangle 19">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ubtitle 8">
            <a:extLst>
              <a:ext uri="{FF2B5EF4-FFF2-40B4-BE49-F238E27FC236}">
                <a16:creationId xmlns:a16="http://schemas.microsoft.com/office/drawing/2014/main" id="{C995B6E7-2FE5-9099-D256-6D3763C412A2}"/>
              </a:ext>
            </a:extLst>
          </p:cNvPr>
          <p:cNvSpPr>
            <a:spLocks noGrp="1"/>
          </p:cNvSpPr>
          <p:nvPr>
            <p:ph type="subTitle" idx="1"/>
          </p:nvPr>
        </p:nvSpPr>
        <p:spPr>
          <a:xfrm>
            <a:off x="3722622" y="5006151"/>
            <a:ext cx="7187529" cy="768116"/>
          </a:xfrm>
        </p:spPr>
        <p:txBody>
          <a:bodyPr anchor="t">
            <a:normAutofit/>
          </a:bodyPr>
          <a:lstStyle/>
          <a:p>
            <a:r>
              <a:rPr lang="en-US" sz="2400">
                <a:solidFill>
                  <a:schemeClr val="accent1"/>
                </a:solidFill>
                <a:hlinkClick r:id="rId2">
                  <a:extLst>
                    <a:ext uri="{A12FA001-AC4F-418D-AE19-62706E023703}">
                      <ahyp:hlinkClr xmlns:ahyp="http://schemas.microsoft.com/office/drawing/2018/hyperlinkcolor" val="tx"/>
                    </a:ext>
                  </a:extLst>
                </a:hlinkClick>
              </a:rPr>
              <a:t>Sample Harmonized Food Safety Plan (psu.edu)</a:t>
            </a:r>
            <a:endParaRPr lang="en-US" sz="2400">
              <a:solidFill>
                <a:schemeClr val="accent1"/>
              </a:solidFill>
            </a:endParaRPr>
          </a:p>
        </p:txBody>
      </p:sp>
    </p:spTree>
    <p:extLst>
      <p:ext uri="{BB962C8B-B14F-4D97-AF65-F5344CB8AC3E}">
        <p14:creationId xmlns:p14="http://schemas.microsoft.com/office/powerpoint/2010/main" val="3138532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BFD727-F115-9DD8-13F2-F360B52D45F0}"/>
              </a:ext>
            </a:extLst>
          </p:cNvPr>
          <p:cNvSpPr>
            <a:spLocks noGrp="1"/>
          </p:cNvSpPr>
          <p:nvPr>
            <p:ph type="title"/>
          </p:nvPr>
        </p:nvSpPr>
        <p:spPr>
          <a:xfrm>
            <a:off x="252919" y="1123837"/>
            <a:ext cx="2947482" cy="1038177"/>
          </a:xfrm>
        </p:spPr>
        <p:txBody>
          <a:bodyPr anchor="b">
            <a:normAutofit/>
          </a:bodyPr>
          <a:lstStyle/>
          <a:p>
            <a:r>
              <a:rPr lang="en-US" sz="2400"/>
              <a:t>FSMA Exclusion</a:t>
            </a:r>
          </a:p>
        </p:txBody>
      </p:sp>
      <p:sp>
        <p:nvSpPr>
          <p:cNvPr id="3" name="Content Placeholder 2">
            <a:extLst>
              <a:ext uri="{FF2B5EF4-FFF2-40B4-BE49-F238E27FC236}">
                <a16:creationId xmlns:a16="http://schemas.microsoft.com/office/drawing/2014/main" id="{08A2E090-0A4C-5011-14AF-EA42886569FF}"/>
              </a:ext>
            </a:extLst>
          </p:cNvPr>
          <p:cNvSpPr>
            <a:spLocks noGrp="1"/>
          </p:cNvSpPr>
          <p:nvPr>
            <p:ph idx="1"/>
          </p:nvPr>
        </p:nvSpPr>
        <p:spPr>
          <a:xfrm>
            <a:off x="252920" y="2162014"/>
            <a:ext cx="2947482" cy="3744264"/>
          </a:xfrm>
        </p:spPr>
        <p:txBody>
          <a:bodyPr anchor="t">
            <a:normAutofit/>
          </a:bodyPr>
          <a:lstStyle/>
          <a:p>
            <a:r>
              <a:rPr lang="en-US" sz="1600">
                <a:solidFill>
                  <a:srgbClr val="FFFFFF"/>
                </a:solidFill>
                <a:hlinkClick r:id="rId2"/>
              </a:rPr>
              <a:t>Standards for Produce Safety (fda.gov)</a:t>
            </a:r>
            <a:endParaRPr lang="en-US" sz="1600">
              <a:solidFill>
                <a:srgbClr val="FFFFFF"/>
              </a:solidFill>
            </a:endParaRPr>
          </a:p>
          <a:p>
            <a:endParaRPr lang="en-US" sz="1600">
              <a:solidFill>
                <a:srgbClr val="FFFFFF"/>
              </a:solidFill>
            </a:endParaRPr>
          </a:p>
        </p:txBody>
      </p:sp>
      <p:pic>
        <p:nvPicPr>
          <p:cNvPr id="5" name="Picture 4" descr="Text&#10;&#10;Description automatically generated with medium confidence">
            <a:extLst>
              <a:ext uri="{FF2B5EF4-FFF2-40B4-BE49-F238E27FC236}">
                <a16:creationId xmlns:a16="http://schemas.microsoft.com/office/drawing/2014/main" id="{7BE4C6AD-0B70-C18A-C1AB-AD50D0992DCC}"/>
              </a:ext>
            </a:extLst>
          </p:cNvPr>
          <p:cNvPicPr>
            <a:picLocks noChangeAspect="1"/>
          </p:cNvPicPr>
          <p:nvPr/>
        </p:nvPicPr>
        <p:blipFill rotWithShape="1">
          <a:blip r:embed="rId3">
            <a:extLst>
              <a:ext uri="{28A0092B-C50C-407E-A947-70E740481C1C}">
                <a14:useLocalDpi xmlns:a14="http://schemas.microsoft.com/office/drawing/2010/main" val="0"/>
              </a:ext>
            </a:extLst>
          </a:blip>
          <a:srcRect l="23802" t="20816" r="28568"/>
          <a:stretch/>
        </p:blipFill>
        <p:spPr>
          <a:xfrm>
            <a:off x="4292253" y="443878"/>
            <a:ext cx="6808932" cy="596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124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263A-3667-DF68-59BE-8632EF15459D}"/>
              </a:ext>
            </a:extLst>
          </p:cNvPr>
          <p:cNvSpPr>
            <a:spLocks noGrp="1"/>
          </p:cNvSpPr>
          <p:nvPr>
            <p:ph type="title"/>
          </p:nvPr>
        </p:nvSpPr>
        <p:spPr/>
        <p:txBody>
          <a:bodyPr/>
          <a:lstStyle/>
          <a:p>
            <a:r>
              <a:rPr lang="en-US" dirty="0"/>
              <a:t>How to Request a GAP Audit </a:t>
            </a:r>
          </a:p>
        </p:txBody>
      </p:sp>
      <p:sp>
        <p:nvSpPr>
          <p:cNvPr id="3" name="Content Placeholder 2">
            <a:extLst>
              <a:ext uri="{FF2B5EF4-FFF2-40B4-BE49-F238E27FC236}">
                <a16:creationId xmlns:a16="http://schemas.microsoft.com/office/drawing/2014/main" id="{FA8947F0-88FD-A119-721F-49E4C29BC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chemeClr val="tx1"/>
                </a:solidFill>
                <a:effectLst/>
                <a:latin typeface="Merriweather Sans" pitchFamily="2" charset="0"/>
              </a:rPr>
              <a:t>If you are a new applicant, you must first establish a billing account with USDA/AMS by completing the </a:t>
            </a:r>
            <a:r>
              <a:rPr lang="en-US" b="0" i="0" dirty="0">
                <a:solidFill>
                  <a:schemeClr val="tx1"/>
                </a:solidFill>
                <a:effectLst/>
                <a:latin typeface="Merriweather Sans" pitchFamily="2" charset="0"/>
                <a:hlinkClick r:id="rId2">
                  <a:extLst>
                    <a:ext uri="{A12FA001-AC4F-418D-AE19-62706E023703}">
                      <ahyp:hlinkClr xmlns:ahyp="http://schemas.microsoft.com/office/drawing/2018/hyperlinkcolor" val="tx"/>
                    </a:ext>
                  </a:extLst>
                </a:hlinkClick>
              </a:rPr>
              <a:t>SC-430 Vendor Form </a:t>
            </a:r>
            <a:endParaRPr lang="en-US" b="0" i="0" dirty="0">
              <a:solidFill>
                <a:schemeClr val="tx1"/>
              </a:solidFill>
              <a:effectLst/>
              <a:latin typeface="Merriweather Sans" pitchFamily="2" charset="0"/>
            </a:endParaRPr>
          </a:p>
          <a:p>
            <a:pPr algn="l">
              <a:buFont typeface="Arial" panose="020B0604020202020204" pitchFamily="34" charset="0"/>
              <a:buChar char="•"/>
            </a:pPr>
            <a:r>
              <a:rPr lang="en-US" b="0" i="0" dirty="0">
                <a:solidFill>
                  <a:schemeClr val="tx1"/>
                </a:solidFill>
                <a:effectLst/>
                <a:latin typeface="Merriweather Sans" pitchFamily="2" charset="0"/>
              </a:rPr>
              <a:t>Complete the </a:t>
            </a:r>
            <a:r>
              <a:rPr lang="en-US" b="0" i="0" dirty="0">
                <a:solidFill>
                  <a:schemeClr val="tx1"/>
                </a:solidFill>
                <a:effectLst/>
                <a:latin typeface="Merriweather Sans" pitchFamily="2" charset="0"/>
                <a:hlinkClick r:id="rId3">
                  <a:extLst>
                    <a:ext uri="{A12FA001-AC4F-418D-AE19-62706E023703}">
                      <ahyp:hlinkClr xmlns:ahyp="http://schemas.microsoft.com/office/drawing/2018/hyperlinkcolor" val="tx"/>
                    </a:ext>
                  </a:extLst>
                </a:hlinkClick>
              </a:rPr>
              <a:t>Request for Audit Service Form SC-237A</a:t>
            </a:r>
            <a:r>
              <a:rPr lang="en-US" b="0" i="0" dirty="0">
                <a:solidFill>
                  <a:schemeClr val="tx1"/>
                </a:solidFill>
                <a:effectLst/>
                <a:latin typeface="Merriweather Sans" pitchFamily="2" charset="0"/>
              </a:rPr>
              <a:t> and the </a:t>
            </a:r>
            <a:r>
              <a:rPr lang="en-US" b="0" i="0" dirty="0">
                <a:solidFill>
                  <a:schemeClr val="tx1"/>
                </a:solidFill>
                <a:effectLst/>
                <a:latin typeface="Merriweather Sans" pitchFamily="2" charset="0"/>
                <a:hlinkClick r:id="rId4">
                  <a:extLst>
                    <a:ext uri="{A12FA001-AC4F-418D-AE19-62706E023703}">
                      <ahyp:hlinkClr xmlns:ahyp="http://schemas.microsoft.com/office/drawing/2018/hyperlinkcolor" val="tx"/>
                    </a:ext>
                  </a:extLst>
                </a:hlinkClick>
              </a:rPr>
              <a:t>Agreement for Participation in Audit Services Form SC-651</a:t>
            </a:r>
            <a:endParaRPr lang="en-US" b="0" i="0" dirty="0">
              <a:solidFill>
                <a:schemeClr val="tx1"/>
              </a:solidFill>
              <a:effectLst/>
              <a:latin typeface="Merriweather Sans" pitchFamily="2" charset="0"/>
            </a:endParaRPr>
          </a:p>
          <a:p>
            <a:r>
              <a:rPr lang="en-US" b="0" i="0" dirty="0">
                <a:solidFill>
                  <a:srgbClr val="212121"/>
                </a:solidFill>
                <a:effectLst/>
                <a:latin typeface="Merriweather Sans" pitchFamily="2" charset="0"/>
              </a:rPr>
              <a:t>Phone: 717-787-4315    </a:t>
            </a:r>
            <a:br>
              <a:rPr lang="en-US" dirty="0">
                <a:latin typeface="Merriweather Sans" pitchFamily="2" charset="0"/>
              </a:rPr>
            </a:br>
            <a:r>
              <a:rPr lang="en-US" b="0" i="0" dirty="0">
                <a:solidFill>
                  <a:srgbClr val="212121"/>
                </a:solidFill>
                <a:effectLst/>
                <a:latin typeface="Merriweather Sans" pitchFamily="2" charset="0"/>
              </a:rPr>
              <a:t>Fax: 717-787-1873</a:t>
            </a:r>
            <a:br>
              <a:rPr lang="en-US" dirty="0">
                <a:latin typeface="Merriweather Sans" pitchFamily="2" charset="0"/>
              </a:rPr>
            </a:br>
            <a:r>
              <a:rPr lang="en-US" b="0" i="0" u="sng" dirty="0">
                <a:solidFill>
                  <a:srgbClr val="2B5C0D"/>
                </a:solidFill>
                <a:effectLst/>
                <a:latin typeface="Merriweather Sans" pitchFamily="2" charset="0"/>
                <a:hlinkClick r:id="rId5"/>
              </a:rPr>
              <a:t>RA-AgFruitAndVegReq@pa.gov</a:t>
            </a:r>
            <a:endParaRPr lang="en-US" dirty="0">
              <a:latin typeface="Merriweather Sans" pitchFamily="2" charset="0"/>
            </a:endParaRPr>
          </a:p>
        </p:txBody>
      </p:sp>
    </p:spTree>
    <p:extLst>
      <p:ext uri="{BB962C8B-B14F-4D97-AF65-F5344CB8AC3E}">
        <p14:creationId xmlns:p14="http://schemas.microsoft.com/office/powerpoint/2010/main" val="106776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4E41-87D4-1238-2502-555B61E96F39}"/>
              </a:ext>
            </a:extLst>
          </p:cNvPr>
          <p:cNvSpPr>
            <a:spLocks noGrp="1"/>
          </p:cNvSpPr>
          <p:nvPr>
            <p:ph type="title"/>
          </p:nvPr>
        </p:nvSpPr>
        <p:spPr/>
        <p:txBody>
          <a:bodyPr/>
          <a:lstStyle/>
          <a:p>
            <a:r>
              <a:rPr lang="en-US" dirty="0"/>
              <a:t>Next Steps for GAP certification</a:t>
            </a:r>
          </a:p>
        </p:txBody>
      </p:sp>
      <p:sp>
        <p:nvSpPr>
          <p:cNvPr id="3" name="Content Placeholder 2">
            <a:extLst>
              <a:ext uri="{FF2B5EF4-FFF2-40B4-BE49-F238E27FC236}">
                <a16:creationId xmlns:a16="http://schemas.microsoft.com/office/drawing/2014/main" id="{11C7A6EF-3688-636C-C9B4-2CF363168C41}"/>
              </a:ext>
            </a:extLst>
          </p:cNvPr>
          <p:cNvSpPr>
            <a:spLocks noGrp="1"/>
          </p:cNvSpPr>
          <p:nvPr>
            <p:ph idx="1"/>
          </p:nvPr>
        </p:nvSpPr>
        <p:spPr/>
        <p:txBody>
          <a:bodyPr>
            <a:normAutofit/>
          </a:bodyPr>
          <a:lstStyle/>
          <a:p>
            <a:r>
              <a:rPr lang="en-US" dirty="0">
                <a:solidFill>
                  <a:schemeClr val="accent3"/>
                </a:solidFill>
                <a:hlinkClick r:id="rId2">
                  <a:extLst>
                    <a:ext uri="{A12FA001-AC4F-418D-AE19-62706E023703}">
                      <ahyp:hlinkClr xmlns:ahyp="http://schemas.microsoft.com/office/drawing/2018/hyperlinkcolor" val="tx"/>
                    </a:ext>
                  </a:extLst>
                </a:hlinkClick>
              </a:rPr>
              <a:t>Microsoft Word - GAPGHP Users Guide FINAL 4-25-2011 (usda.gov)</a:t>
            </a:r>
            <a:endParaRPr lang="en-US" dirty="0">
              <a:solidFill>
                <a:schemeClr val="accent3"/>
              </a:solidFill>
              <a:hlinkClick r:id="rId3">
                <a:extLst>
                  <a:ext uri="{A12FA001-AC4F-418D-AE19-62706E023703}">
                    <ahyp:hlinkClr xmlns:ahyp="http://schemas.microsoft.com/office/drawing/2018/hyperlinkcolor" val="tx"/>
                  </a:ext>
                </a:extLst>
              </a:hlinkClick>
            </a:endParaRPr>
          </a:p>
          <a:p>
            <a:r>
              <a:rPr lang="en-US" dirty="0">
                <a:solidFill>
                  <a:srgbClr val="90BB23"/>
                </a:solidFill>
                <a:hlinkClick r:id="rId3">
                  <a:extLst>
                    <a:ext uri="{A12FA001-AC4F-418D-AE19-62706E023703}">
                      <ahyp:hlinkClr xmlns:ahyp="http://schemas.microsoft.com/office/drawing/2018/hyperlinkcolor" val="tx"/>
                    </a:ext>
                  </a:extLst>
                </a:hlinkClick>
              </a:rPr>
              <a:t>Produce Safety Alliance flyer (cornell.edu)</a:t>
            </a:r>
            <a:endParaRPr lang="en-US" dirty="0"/>
          </a:p>
          <a:p>
            <a:r>
              <a:rPr lang="en-US" dirty="0">
                <a:hlinkClick r:id="rId4"/>
              </a:rPr>
              <a:t>GAP Certification Programs – NASDA</a:t>
            </a:r>
            <a:endParaRPr lang="en-US" dirty="0"/>
          </a:p>
          <a:p>
            <a:r>
              <a:rPr lang="en-US" dirty="0">
                <a:hlinkClick r:id="rId5"/>
              </a:rPr>
              <a:t>Good Agricultural Practices (GAP) Audits | Agricultural Marketing Service (usda.gov)</a:t>
            </a:r>
            <a:endParaRPr lang="en-US" dirty="0"/>
          </a:p>
        </p:txBody>
      </p:sp>
    </p:spTree>
    <p:extLst>
      <p:ext uri="{BB962C8B-B14F-4D97-AF65-F5344CB8AC3E}">
        <p14:creationId xmlns:p14="http://schemas.microsoft.com/office/powerpoint/2010/main" val="239275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D430-2738-FE31-F32D-F18239E3FD6C}"/>
              </a:ext>
            </a:extLst>
          </p:cNvPr>
          <p:cNvSpPr>
            <a:spLocks noGrp="1"/>
          </p:cNvSpPr>
          <p:nvPr>
            <p:ph type="title"/>
          </p:nvPr>
        </p:nvSpPr>
        <p:spPr/>
        <p:txBody>
          <a:bodyPr/>
          <a:lstStyle/>
          <a:p>
            <a:r>
              <a:rPr lang="en-US" dirty="0"/>
              <a:t>Funding for Farms </a:t>
            </a:r>
          </a:p>
        </p:txBody>
      </p:sp>
      <p:sp>
        <p:nvSpPr>
          <p:cNvPr id="3" name="Content Placeholder 2">
            <a:extLst>
              <a:ext uri="{FF2B5EF4-FFF2-40B4-BE49-F238E27FC236}">
                <a16:creationId xmlns:a16="http://schemas.microsoft.com/office/drawing/2014/main" id="{1C9A39B4-CCF6-2433-168B-181BD755F0E1}"/>
              </a:ext>
            </a:extLst>
          </p:cNvPr>
          <p:cNvSpPr>
            <a:spLocks noGrp="1"/>
          </p:cNvSpPr>
          <p:nvPr>
            <p:ph idx="1"/>
          </p:nvPr>
        </p:nvSpPr>
        <p:spPr>
          <a:xfrm>
            <a:off x="3869267" y="864108"/>
            <a:ext cx="7817907" cy="5822442"/>
          </a:xfrm>
        </p:spPr>
        <p:txBody>
          <a:bodyPr>
            <a:normAutofit fontScale="70000" lnSpcReduction="20000"/>
          </a:bodyPr>
          <a:lstStyle/>
          <a:p>
            <a:pPr marL="0" indent="0">
              <a:buNone/>
            </a:pPr>
            <a:r>
              <a:rPr lang="en-US" sz="4000" dirty="0"/>
              <a:t>Accepting SNAP Benefits</a:t>
            </a:r>
          </a:p>
          <a:p>
            <a:pPr marL="0" indent="0" algn="l">
              <a:buNone/>
            </a:pPr>
            <a:r>
              <a:rPr lang="en-US" sz="2600" b="1" dirty="0">
                <a:solidFill>
                  <a:srgbClr val="045881"/>
                </a:solidFill>
                <a:latin typeface="+mj-lt"/>
              </a:rPr>
              <a:t>1. </a:t>
            </a:r>
            <a:r>
              <a:rPr lang="en-US" sz="2600" b="1" i="0" dirty="0">
                <a:solidFill>
                  <a:srgbClr val="045881"/>
                </a:solidFill>
                <a:effectLst/>
                <a:latin typeface="+mj-lt"/>
              </a:rPr>
              <a:t>Get a USDA Account</a:t>
            </a:r>
          </a:p>
          <a:p>
            <a:pPr marL="0" indent="0" algn="l">
              <a:buNone/>
            </a:pPr>
            <a:r>
              <a:rPr lang="en-US" sz="2600" b="0" i="0" dirty="0">
                <a:solidFill>
                  <a:srgbClr val="1B1B1B"/>
                </a:solidFill>
                <a:effectLst/>
                <a:latin typeface="+mj-lt"/>
              </a:rPr>
              <a:t>Before you start your application: </a:t>
            </a:r>
            <a:r>
              <a:rPr lang="en-US" sz="2600" b="0" i="0" dirty="0">
                <a:solidFill>
                  <a:srgbClr val="2E8540"/>
                </a:solidFill>
                <a:effectLst/>
                <a:latin typeface="+mj-lt"/>
                <a:hlinkClick r:id="rId2"/>
              </a:rPr>
              <a:t>Register for a USDA </a:t>
            </a:r>
            <a:r>
              <a:rPr lang="en-US" sz="2600" b="0" i="0" dirty="0" err="1">
                <a:solidFill>
                  <a:srgbClr val="2E8540"/>
                </a:solidFill>
                <a:effectLst/>
                <a:latin typeface="+mj-lt"/>
                <a:hlinkClick r:id="rId2"/>
              </a:rPr>
              <a:t>eAuthentication</a:t>
            </a:r>
            <a:r>
              <a:rPr lang="en-US" sz="2600" b="0" i="0" dirty="0">
                <a:solidFill>
                  <a:srgbClr val="2E8540"/>
                </a:solidFill>
                <a:effectLst/>
                <a:latin typeface="+mj-lt"/>
                <a:hlinkClick r:id="rId2"/>
              </a:rPr>
              <a:t> account</a:t>
            </a:r>
            <a:endParaRPr lang="en-US" sz="2600" b="0" i="0" dirty="0">
              <a:solidFill>
                <a:srgbClr val="1B1B1B"/>
              </a:solidFill>
              <a:effectLst/>
              <a:latin typeface="+mj-lt"/>
            </a:endParaRPr>
          </a:p>
          <a:p>
            <a:pPr marL="0" indent="0" algn="l">
              <a:buNone/>
            </a:pPr>
            <a:r>
              <a:rPr lang="en-US" sz="2600" b="1" i="0" dirty="0">
                <a:solidFill>
                  <a:srgbClr val="045881"/>
                </a:solidFill>
                <a:effectLst/>
                <a:latin typeface="+mj-lt"/>
              </a:rPr>
              <a:t>2. Complete the SNAP Application</a:t>
            </a:r>
          </a:p>
          <a:p>
            <a:pPr marL="0" indent="0" algn="l">
              <a:buNone/>
            </a:pPr>
            <a:r>
              <a:rPr lang="en-US" sz="2600" b="0" i="0" dirty="0">
                <a:solidFill>
                  <a:srgbClr val="2E8540"/>
                </a:solidFill>
                <a:effectLst/>
                <a:latin typeface="+mj-lt"/>
                <a:hlinkClick r:id="rId3"/>
              </a:rPr>
              <a:t>Complete the SNAP application</a:t>
            </a:r>
            <a:endParaRPr lang="en-US" sz="2600" b="0" i="0" dirty="0">
              <a:solidFill>
                <a:srgbClr val="1B1B1B"/>
              </a:solidFill>
              <a:effectLst/>
              <a:latin typeface="+mj-lt"/>
            </a:endParaRPr>
          </a:p>
          <a:p>
            <a:pPr algn="l"/>
            <a:r>
              <a:rPr lang="en-US" sz="2200" b="1" i="0" dirty="0">
                <a:solidFill>
                  <a:srgbClr val="1B1B1B"/>
                </a:solidFill>
                <a:effectLst/>
                <a:latin typeface="+mj-lt"/>
              </a:rPr>
              <a:t>Tip</a:t>
            </a:r>
            <a:r>
              <a:rPr lang="en-US" sz="2200" b="0" i="0" dirty="0">
                <a:solidFill>
                  <a:srgbClr val="1B1B1B"/>
                </a:solidFill>
                <a:effectLst/>
                <a:latin typeface="+mj-lt"/>
              </a:rPr>
              <a:t>: After starting this application, you have 30 days to complete and submit it. If you application is not submitted within 30 days, it will be deleted. Before starting this application, make sure that you have name(s), home address(es), and Social Security Number(s) for each store owner, and sales data for the store.</a:t>
            </a:r>
          </a:p>
          <a:p>
            <a:pPr marL="0" indent="0" algn="l">
              <a:buNone/>
            </a:pPr>
            <a:r>
              <a:rPr lang="en-US" sz="2600" b="1" i="0" dirty="0">
                <a:solidFill>
                  <a:srgbClr val="045881"/>
                </a:solidFill>
                <a:effectLst/>
                <a:latin typeface="+mj-lt"/>
              </a:rPr>
              <a:t>3. Submit Supporting Documentation</a:t>
            </a:r>
          </a:p>
          <a:p>
            <a:pPr marL="0" indent="0" algn="l">
              <a:buNone/>
            </a:pPr>
            <a:r>
              <a:rPr lang="en-US" sz="2600" b="0" i="0" dirty="0">
                <a:solidFill>
                  <a:srgbClr val="1B1B1B"/>
                </a:solidFill>
                <a:effectLst/>
                <a:latin typeface="+mj-lt"/>
              </a:rPr>
              <a:t>Your application is not complete until you submit the required supporting documents. Instructions for submitting your documentation are provided at the end of the application.</a:t>
            </a:r>
          </a:p>
          <a:p>
            <a:pPr marL="0" indent="0" algn="l">
              <a:buNone/>
            </a:pPr>
            <a:r>
              <a:rPr lang="en-US" sz="2600" b="1" i="0" dirty="0">
                <a:solidFill>
                  <a:srgbClr val="045881"/>
                </a:solidFill>
                <a:effectLst/>
                <a:latin typeface="+mj-lt"/>
              </a:rPr>
              <a:t>4. Check Application Status</a:t>
            </a:r>
          </a:p>
          <a:p>
            <a:pPr marL="0" indent="0" algn="l">
              <a:buNone/>
            </a:pPr>
            <a:r>
              <a:rPr lang="en-US" sz="2600" b="0" i="0" dirty="0">
                <a:solidFill>
                  <a:srgbClr val="1B1B1B"/>
                </a:solidFill>
                <a:effectLst/>
                <a:latin typeface="+mj-lt"/>
              </a:rPr>
              <a:t>After you submit your supporting documents to FNS, you can </a:t>
            </a:r>
            <a:r>
              <a:rPr lang="en-US" sz="2600" b="0" i="0" dirty="0">
                <a:solidFill>
                  <a:srgbClr val="2E8540"/>
                </a:solidFill>
                <a:effectLst/>
                <a:latin typeface="+mj-lt"/>
                <a:hlinkClick r:id="rId3"/>
              </a:rPr>
              <a:t>check the status of your application</a:t>
            </a:r>
            <a:r>
              <a:rPr lang="en-US" sz="2600" b="0" i="0" dirty="0">
                <a:solidFill>
                  <a:srgbClr val="1B1B1B"/>
                </a:solidFill>
                <a:effectLst/>
                <a:latin typeface="+mj-lt"/>
              </a:rPr>
              <a:t> in real time.</a:t>
            </a:r>
          </a:p>
          <a:p>
            <a:pPr marL="0" indent="0" algn="l">
              <a:buNone/>
            </a:pPr>
            <a:r>
              <a:rPr lang="en-US" sz="2600" b="1" i="0" dirty="0">
                <a:solidFill>
                  <a:srgbClr val="1B1B1B"/>
                </a:solidFill>
                <a:effectLst/>
                <a:latin typeface="+mj-lt"/>
              </a:rPr>
              <a:t>SNAP Retailer Service Center</a:t>
            </a:r>
            <a:br>
              <a:rPr lang="en-US" sz="2600" b="0" i="0" dirty="0">
                <a:solidFill>
                  <a:srgbClr val="1B1B1B"/>
                </a:solidFill>
                <a:effectLst/>
                <a:latin typeface="+mj-lt"/>
              </a:rPr>
            </a:br>
            <a:r>
              <a:rPr lang="en-US" sz="2600" b="0" i="0" dirty="0">
                <a:solidFill>
                  <a:srgbClr val="1B1B1B"/>
                </a:solidFill>
                <a:effectLst/>
                <a:latin typeface="+mj-lt"/>
              </a:rPr>
              <a:t>FNS will process your application and contact you if they need any further information. If you have additional questions, please call the </a:t>
            </a:r>
            <a:r>
              <a:rPr lang="en-US" sz="2600" b="0" i="0" dirty="0">
                <a:solidFill>
                  <a:srgbClr val="2E8540"/>
                </a:solidFill>
                <a:effectLst/>
                <a:latin typeface="+mj-lt"/>
                <a:hlinkClick r:id="rId4"/>
              </a:rPr>
              <a:t>SNAP Retailer Service Center</a:t>
            </a:r>
            <a:r>
              <a:rPr lang="en-US" sz="2600" b="0" i="0" dirty="0">
                <a:solidFill>
                  <a:srgbClr val="1B1B1B"/>
                </a:solidFill>
                <a:effectLst/>
                <a:latin typeface="+mj-lt"/>
              </a:rPr>
              <a:t> at 1-877-823-4369.</a:t>
            </a:r>
          </a:p>
          <a:p>
            <a:pPr marL="0" indent="0">
              <a:buNone/>
            </a:pPr>
            <a:r>
              <a:rPr lang="en-US" dirty="0"/>
              <a:t> </a:t>
            </a:r>
          </a:p>
        </p:txBody>
      </p:sp>
    </p:spTree>
    <p:extLst>
      <p:ext uri="{BB962C8B-B14F-4D97-AF65-F5344CB8AC3E}">
        <p14:creationId xmlns:p14="http://schemas.microsoft.com/office/powerpoint/2010/main" val="3788347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D430-2738-FE31-F32D-F18239E3FD6C}"/>
              </a:ext>
            </a:extLst>
          </p:cNvPr>
          <p:cNvSpPr>
            <a:spLocks noGrp="1"/>
          </p:cNvSpPr>
          <p:nvPr>
            <p:ph type="title"/>
          </p:nvPr>
        </p:nvSpPr>
        <p:spPr/>
        <p:txBody>
          <a:bodyPr/>
          <a:lstStyle/>
          <a:p>
            <a:r>
              <a:rPr lang="en-US" dirty="0"/>
              <a:t>Funding for Farms </a:t>
            </a:r>
          </a:p>
        </p:txBody>
      </p:sp>
      <p:sp>
        <p:nvSpPr>
          <p:cNvPr id="3" name="Content Placeholder 2">
            <a:extLst>
              <a:ext uri="{FF2B5EF4-FFF2-40B4-BE49-F238E27FC236}">
                <a16:creationId xmlns:a16="http://schemas.microsoft.com/office/drawing/2014/main" id="{1C9A39B4-CCF6-2433-168B-181BD755F0E1}"/>
              </a:ext>
            </a:extLst>
          </p:cNvPr>
          <p:cNvSpPr>
            <a:spLocks noGrp="1"/>
          </p:cNvSpPr>
          <p:nvPr>
            <p:ph idx="1"/>
          </p:nvPr>
        </p:nvSpPr>
        <p:spPr/>
        <p:txBody>
          <a:bodyPr>
            <a:normAutofit/>
          </a:bodyPr>
          <a:lstStyle/>
          <a:p>
            <a:pPr marL="0" indent="0">
              <a:buNone/>
            </a:pPr>
            <a:r>
              <a:rPr lang="en-US" dirty="0"/>
              <a:t>Accepting Farmer Market Nutrition Vouchers for WIC recipients and Seniors</a:t>
            </a:r>
          </a:p>
          <a:p>
            <a:pPr marL="0" indent="0" algn="l">
              <a:buNone/>
            </a:pPr>
            <a:r>
              <a:rPr lang="en-US" sz="1800" b="0" i="1" dirty="0">
                <a:solidFill>
                  <a:srgbClr val="222222"/>
                </a:solidFill>
                <a:effectLst/>
              </a:rPr>
              <a:t>The WIC Farmers Market Nutrition Program (FMNP) and Senior Farmers Market Nutrition Program (SFMNP) is looking for eligible farmers to join the program.</a:t>
            </a:r>
            <a:endParaRPr lang="en-US" b="0" i="1" dirty="0">
              <a:solidFill>
                <a:srgbClr val="222222"/>
              </a:solidFill>
              <a:effectLst/>
            </a:endParaRPr>
          </a:p>
          <a:p>
            <a:pPr marL="0" indent="0" algn="l">
              <a:buNone/>
            </a:pPr>
            <a:r>
              <a:rPr lang="en-US" sz="1800" b="1" i="0" dirty="0">
                <a:solidFill>
                  <a:srgbClr val="222222"/>
                </a:solidFill>
                <a:effectLst/>
              </a:rPr>
              <a:t>To be eligible:</a:t>
            </a:r>
            <a:endParaRPr lang="en-US" b="0" i="0" dirty="0">
              <a:solidFill>
                <a:srgbClr val="222222"/>
              </a:solidFill>
              <a:effectLst/>
            </a:endParaRPr>
          </a:p>
          <a:p>
            <a:pPr marL="274320" indent="0" algn="l">
              <a:buNone/>
            </a:pPr>
            <a:r>
              <a:rPr lang="en-US" sz="1800" b="0" i="0" dirty="0">
                <a:solidFill>
                  <a:srgbClr val="222222"/>
                </a:solidFill>
                <a:effectLst/>
              </a:rPr>
              <a:t>·     Must grow fresh fruits, vegetables, fresh cut herbs in Pennsylvania.</a:t>
            </a:r>
            <a:endParaRPr lang="en-US" b="0" i="0" dirty="0">
              <a:solidFill>
                <a:srgbClr val="222222"/>
              </a:solidFill>
              <a:effectLst/>
            </a:endParaRPr>
          </a:p>
          <a:p>
            <a:pPr marL="274320" indent="0" algn="l">
              <a:buNone/>
            </a:pPr>
            <a:r>
              <a:rPr lang="en-US" sz="1800" b="0" i="0" dirty="0">
                <a:solidFill>
                  <a:srgbClr val="222222"/>
                </a:solidFill>
                <a:effectLst/>
              </a:rPr>
              <a:t>·     Grow produce with a retail value of at least $1,000. </a:t>
            </a:r>
            <a:endParaRPr lang="en-US" b="0" i="0" dirty="0">
              <a:solidFill>
                <a:srgbClr val="222222"/>
              </a:solidFill>
              <a:effectLst/>
            </a:endParaRPr>
          </a:p>
          <a:p>
            <a:pPr marL="274320" indent="0" algn="l">
              <a:buNone/>
            </a:pPr>
            <a:r>
              <a:rPr lang="en-US" sz="1800" b="0" i="0" dirty="0">
                <a:solidFill>
                  <a:srgbClr val="222222"/>
                </a:solidFill>
                <a:effectLst/>
              </a:rPr>
              <a:t>·     No citrus fruits, honey, or processed foods.</a:t>
            </a:r>
            <a:endParaRPr lang="en-US" b="0" i="0" dirty="0">
              <a:solidFill>
                <a:srgbClr val="222222"/>
              </a:solidFill>
              <a:effectLst/>
            </a:endParaRPr>
          </a:p>
          <a:p>
            <a:pPr marL="0" indent="0" algn="l">
              <a:buNone/>
            </a:pPr>
            <a:r>
              <a:rPr lang="en-US" sz="1800" b="0" i="0" dirty="0">
                <a:solidFill>
                  <a:srgbClr val="222222"/>
                </a:solidFill>
                <a:effectLst/>
              </a:rPr>
              <a:t> </a:t>
            </a:r>
            <a:endParaRPr lang="en-US" b="0" i="0" dirty="0">
              <a:solidFill>
                <a:srgbClr val="222222"/>
              </a:solidFill>
              <a:effectLst/>
            </a:endParaRPr>
          </a:p>
          <a:p>
            <a:pPr marL="0" indent="0" algn="l">
              <a:buNone/>
            </a:pPr>
            <a:r>
              <a:rPr lang="en-US" sz="1800" b="1" i="0" dirty="0">
                <a:solidFill>
                  <a:srgbClr val="222222"/>
                </a:solidFill>
                <a:effectLst/>
              </a:rPr>
              <a:t>Please contact Tierney Belanger at (717) 783-5309 or </a:t>
            </a:r>
            <a:r>
              <a:rPr lang="en-US" sz="1800" b="1" i="0" dirty="0">
                <a:solidFill>
                  <a:srgbClr val="222222"/>
                </a:solidFill>
                <a:effectLst/>
                <a:hlinkClick r:id="rId2"/>
              </a:rPr>
              <a:t>tiebelange@pa.gov</a:t>
            </a:r>
            <a:r>
              <a:rPr lang="en-US" sz="1800" b="1" i="0" dirty="0">
                <a:solidFill>
                  <a:srgbClr val="222222"/>
                </a:solidFill>
                <a:effectLst/>
              </a:rPr>
              <a:t> to learn more and to apply</a:t>
            </a:r>
            <a:r>
              <a:rPr lang="en-US" sz="1800" b="1" i="0" dirty="0">
                <a:solidFill>
                  <a:srgbClr val="222222"/>
                </a:solidFill>
                <a:effectLst/>
                <a:latin typeface="Arial" panose="020B0604020202020204" pitchFamily="34" charset="0"/>
              </a:rPr>
              <a:t>.</a:t>
            </a:r>
            <a:endParaRPr lang="en-US" b="0" i="0" dirty="0">
              <a:solidFill>
                <a:srgbClr val="222222"/>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28340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D430-2738-FE31-F32D-F18239E3FD6C}"/>
              </a:ext>
            </a:extLst>
          </p:cNvPr>
          <p:cNvSpPr>
            <a:spLocks noGrp="1"/>
          </p:cNvSpPr>
          <p:nvPr>
            <p:ph type="title"/>
          </p:nvPr>
        </p:nvSpPr>
        <p:spPr/>
        <p:txBody>
          <a:bodyPr/>
          <a:lstStyle/>
          <a:p>
            <a:r>
              <a:rPr lang="en-US"/>
              <a:t>Funding for Farms </a:t>
            </a:r>
            <a:endParaRPr lang="en-US" dirty="0"/>
          </a:p>
        </p:txBody>
      </p:sp>
      <p:sp>
        <p:nvSpPr>
          <p:cNvPr id="3" name="Content Placeholder 2">
            <a:extLst>
              <a:ext uri="{FF2B5EF4-FFF2-40B4-BE49-F238E27FC236}">
                <a16:creationId xmlns:a16="http://schemas.microsoft.com/office/drawing/2014/main" id="{1C9A39B4-CCF6-2433-168B-181BD755F0E1}"/>
              </a:ext>
            </a:extLst>
          </p:cNvPr>
          <p:cNvSpPr>
            <a:spLocks noGrp="1"/>
          </p:cNvSpPr>
          <p:nvPr>
            <p:ph idx="1"/>
          </p:nvPr>
        </p:nvSpPr>
        <p:spPr/>
        <p:txBody>
          <a:bodyPr/>
          <a:lstStyle/>
          <a:p>
            <a:pPr marL="0" indent="0">
              <a:buNone/>
            </a:pPr>
            <a:r>
              <a:rPr lang="en-US" dirty="0"/>
              <a:t>Credit Cards</a:t>
            </a:r>
          </a:p>
          <a:p>
            <a:pPr marL="0" indent="0">
              <a:buNone/>
            </a:pPr>
            <a:r>
              <a:rPr lang="en-US" dirty="0"/>
              <a:t> </a:t>
            </a:r>
          </a:p>
        </p:txBody>
      </p:sp>
      <p:graphicFrame>
        <p:nvGraphicFramePr>
          <p:cNvPr id="5" name="Table 5">
            <a:extLst>
              <a:ext uri="{FF2B5EF4-FFF2-40B4-BE49-F238E27FC236}">
                <a16:creationId xmlns:a16="http://schemas.microsoft.com/office/drawing/2014/main" id="{67A50284-54AB-3ABF-2C44-8E57EF1D16BF}"/>
              </a:ext>
            </a:extLst>
          </p:cNvPr>
          <p:cNvGraphicFramePr>
            <a:graphicFrameLocks noGrp="1"/>
          </p:cNvGraphicFramePr>
          <p:nvPr>
            <p:extLst>
              <p:ext uri="{D42A27DB-BD31-4B8C-83A1-F6EECF244321}">
                <p14:modId xmlns:p14="http://schemas.microsoft.com/office/powerpoint/2010/main" val="1684818562"/>
              </p:ext>
            </p:extLst>
          </p:nvPr>
        </p:nvGraphicFramePr>
        <p:xfrm>
          <a:off x="3536950" y="1364488"/>
          <a:ext cx="8128000" cy="41198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025569344"/>
                    </a:ext>
                  </a:extLst>
                </a:gridCol>
                <a:gridCol w="1625600">
                  <a:extLst>
                    <a:ext uri="{9D8B030D-6E8A-4147-A177-3AD203B41FA5}">
                      <a16:colId xmlns:a16="http://schemas.microsoft.com/office/drawing/2014/main" val="3056557062"/>
                    </a:ext>
                  </a:extLst>
                </a:gridCol>
                <a:gridCol w="1625600">
                  <a:extLst>
                    <a:ext uri="{9D8B030D-6E8A-4147-A177-3AD203B41FA5}">
                      <a16:colId xmlns:a16="http://schemas.microsoft.com/office/drawing/2014/main" val="3796005638"/>
                    </a:ext>
                  </a:extLst>
                </a:gridCol>
                <a:gridCol w="1625600">
                  <a:extLst>
                    <a:ext uri="{9D8B030D-6E8A-4147-A177-3AD203B41FA5}">
                      <a16:colId xmlns:a16="http://schemas.microsoft.com/office/drawing/2014/main" val="1434042884"/>
                    </a:ext>
                  </a:extLst>
                </a:gridCol>
                <a:gridCol w="1625600">
                  <a:extLst>
                    <a:ext uri="{9D8B030D-6E8A-4147-A177-3AD203B41FA5}">
                      <a16:colId xmlns:a16="http://schemas.microsoft.com/office/drawing/2014/main" val="2903439591"/>
                    </a:ext>
                  </a:extLst>
                </a:gridCol>
              </a:tblGrid>
              <a:tr h="370840">
                <a:tc>
                  <a:txBody>
                    <a:bodyPr/>
                    <a:lstStyle/>
                    <a:p>
                      <a:r>
                        <a:rPr lang="en-US" dirty="0"/>
                        <a:t>Company</a:t>
                      </a:r>
                    </a:p>
                  </a:txBody>
                  <a:tcPr/>
                </a:tc>
                <a:tc>
                  <a:txBody>
                    <a:bodyPr/>
                    <a:lstStyle/>
                    <a:p>
                      <a:r>
                        <a:rPr lang="en-US" dirty="0"/>
                        <a:t>Transaction Rates</a:t>
                      </a:r>
                    </a:p>
                  </a:txBody>
                  <a:tcPr/>
                </a:tc>
                <a:tc>
                  <a:txBody>
                    <a:bodyPr/>
                    <a:lstStyle/>
                    <a:p>
                      <a:r>
                        <a:rPr lang="en-US" dirty="0"/>
                        <a:t>Processor</a:t>
                      </a:r>
                    </a:p>
                  </a:txBody>
                  <a:tcPr/>
                </a:tc>
                <a:tc>
                  <a:txBody>
                    <a:bodyPr/>
                    <a:lstStyle/>
                    <a:p>
                      <a:r>
                        <a:rPr lang="en-US" dirty="0"/>
                        <a:t>Online Sales </a:t>
                      </a:r>
                    </a:p>
                  </a:txBody>
                  <a:tcPr/>
                </a:tc>
                <a:tc>
                  <a:txBody>
                    <a:bodyPr/>
                    <a:lstStyle/>
                    <a:p>
                      <a:r>
                        <a:rPr lang="en-US" dirty="0"/>
                        <a:t>Contact </a:t>
                      </a:r>
                    </a:p>
                  </a:txBody>
                  <a:tcPr/>
                </a:tc>
                <a:extLst>
                  <a:ext uri="{0D108BD9-81ED-4DB2-BD59-A6C34878D82A}">
                    <a16:rowId xmlns:a16="http://schemas.microsoft.com/office/drawing/2014/main" val="2459341588"/>
                  </a:ext>
                </a:extLst>
              </a:tr>
              <a:tr h="370840">
                <a:tc>
                  <a:txBody>
                    <a:bodyPr/>
                    <a:lstStyle/>
                    <a:p>
                      <a:r>
                        <a:rPr lang="en-US" dirty="0"/>
                        <a:t>Pro Merchant </a:t>
                      </a:r>
                    </a:p>
                  </a:txBody>
                  <a:tcPr/>
                </a:tc>
                <a:tc>
                  <a:txBody>
                    <a:bodyPr/>
                    <a:lstStyle/>
                    <a:p>
                      <a:r>
                        <a:rPr lang="en-US" dirty="0"/>
                        <a:t>0.35% + $0.10</a:t>
                      </a:r>
                    </a:p>
                  </a:txBody>
                  <a:tcPr/>
                </a:tc>
                <a:tc>
                  <a:txBody>
                    <a:bodyPr/>
                    <a:lstStyle/>
                    <a:p>
                      <a:r>
                        <a:rPr lang="en-US" dirty="0"/>
                        <a:t>Included </a:t>
                      </a:r>
                    </a:p>
                  </a:txBody>
                  <a:tcPr/>
                </a:tc>
                <a:tc>
                  <a:txBody>
                    <a:bodyPr/>
                    <a:lstStyle/>
                    <a:p>
                      <a:r>
                        <a:rPr lang="en-US" dirty="0"/>
                        <a:t>Available </a:t>
                      </a:r>
                    </a:p>
                  </a:txBody>
                  <a:tcPr/>
                </a:tc>
                <a:tc>
                  <a:txBody>
                    <a:bodyPr/>
                    <a:lstStyle/>
                    <a:p>
                      <a:r>
                        <a:rPr lang="en-US" dirty="0" err="1">
                          <a:hlinkClick r:id="rId2"/>
                        </a:rPr>
                        <a:t>ProMerchant</a:t>
                      </a:r>
                      <a:r>
                        <a:rPr lang="en-US" dirty="0">
                          <a:hlinkClick r:id="rId2"/>
                        </a:rPr>
                        <a:t> - Credit Card Processing</a:t>
                      </a:r>
                      <a:endParaRPr lang="en-US" dirty="0"/>
                    </a:p>
                  </a:txBody>
                  <a:tcPr/>
                </a:tc>
                <a:extLst>
                  <a:ext uri="{0D108BD9-81ED-4DB2-BD59-A6C34878D82A}">
                    <a16:rowId xmlns:a16="http://schemas.microsoft.com/office/drawing/2014/main" val="634715964"/>
                  </a:ext>
                </a:extLst>
              </a:tr>
              <a:tr h="370840">
                <a:tc>
                  <a:txBody>
                    <a:bodyPr/>
                    <a:lstStyle/>
                    <a:p>
                      <a:r>
                        <a:rPr lang="en-US" dirty="0"/>
                        <a:t>Clover </a:t>
                      </a:r>
                    </a:p>
                  </a:txBody>
                  <a:tcPr/>
                </a:tc>
                <a:tc>
                  <a:txBody>
                    <a:bodyPr/>
                    <a:lstStyle/>
                    <a:p>
                      <a:r>
                        <a:rPr lang="en-US" dirty="0"/>
                        <a:t>Must contact</a:t>
                      </a:r>
                    </a:p>
                  </a:txBody>
                  <a:tcPr/>
                </a:tc>
                <a:tc>
                  <a:txBody>
                    <a:bodyPr/>
                    <a:lstStyle/>
                    <a:p>
                      <a:r>
                        <a:rPr lang="en-US" dirty="0"/>
                        <a:t>Must contact</a:t>
                      </a:r>
                    </a:p>
                  </a:txBody>
                  <a:tcPr/>
                </a:tc>
                <a:tc>
                  <a:txBody>
                    <a:bodyPr/>
                    <a:lstStyle/>
                    <a:p>
                      <a:r>
                        <a:rPr lang="en-US" dirty="0"/>
                        <a:t>Must contact </a:t>
                      </a:r>
                    </a:p>
                  </a:txBody>
                  <a:tcPr/>
                </a:tc>
                <a:tc>
                  <a:txBody>
                    <a:bodyPr/>
                    <a:lstStyle/>
                    <a:p>
                      <a:r>
                        <a:rPr lang="en-US" dirty="0">
                          <a:hlinkClick r:id="rId3"/>
                        </a:rPr>
                        <a:t>Clover | Credit Card Processing</a:t>
                      </a:r>
                      <a:endParaRPr lang="en-US" dirty="0"/>
                    </a:p>
                  </a:txBody>
                  <a:tcPr/>
                </a:tc>
                <a:extLst>
                  <a:ext uri="{0D108BD9-81ED-4DB2-BD59-A6C34878D82A}">
                    <a16:rowId xmlns:a16="http://schemas.microsoft.com/office/drawing/2014/main" val="700668475"/>
                  </a:ext>
                </a:extLst>
              </a:tr>
              <a:tr h="370840">
                <a:tc>
                  <a:txBody>
                    <a:bodyPr/>
                    <a:lstStyle/>
                    <a:p>
                      <a:r>
                        <a:rPr lang="en-US" dirty="0"/>
                        <a:t>Merchant One</a:t>
                      </a:r>
                    </a:p>
                  </a:txBody>
                  <a:tcPr/>
                </a:tc>
                <a:tc>
                  <a:txBody>
                    <a:bodyPr/>
                    <a:lstStyle/>
                    <a:p>
                      <a:r>
                        <a:rPr lang="en-US" dirty="0"/>
                        <a:t>0.29% - 1.55%</a:t>
                      </a:r>
                    </a:p>
                  </a:txBody>
                  <a:tcPr/>
                </a:tc>
                <a:tc>
                  <a:txBody>
                    <a:bodyPr/>
                    <a:lstStyle/>
                    <a:p>
                      <a:r>
                        <a:rPr lang="en-US" dirty="0"/>
                        <a:t>Must contact </a:t>
                      </a:r>
                    </a:p>
                  </a:txBody>
                  <a:tcPr/>
                </a:tc>
                <a:tc>
                  <a:txBody>
                    <a:bodyPr/>
                    <a:lstStyle/>
                    <a:p>
                      <a:r>
                        <a:rPr lang="en-US" dirty="0"/>
                        <a:t>0.29%-1.89%</a:t>
                      </a:r>
                    </a:p>
                  </a:txBody>
                  <a:tcPr/>
                </a:tc>
                <a:tc>
                  <a:txBody>
                    <a:bodyPr/>
                    <a:lstStyle/>
                    <a:p>
                      <a:r>
                        <a:rPr lang="en-US" dirty="0">
                          <a:hlinkClick r:id="rId4"/>
                        </a:rPr>
                        <a:t>Credit Card Processing</a:t>
                      </a:r>
                      <a:endParaRPr lang="en-US" dirty="0"/>
                    </a:p>
                  </a:txBody>
                  <a:tcPr/>
                </a:tc>
                <a:extLst>
                  <a:ext uri="{0D108BD9-81ED-4DB2-BD59-A6C34878D82A}">
                    <a16:rowId xmlns:a16="http://schemas.microsoft.com/office/drawing/2014/main" val="4097511504"/>
                  </a:ext>
                </a:extLst>
              </a:tr>
              <a:tr h="370840">
                <a:tc>
                  <a:txBody>
                    <a:bodyPr/>
                    <a:lstStyle/>
                    <a:p>
                      <a:r>
                        <a:rPr lang="en-US" dirty="0"/>
                        <a:t>Square</a:t>
                      </a:r>
                    </a:p>
                  </a:txBody>
                  <a:tcPr/>
                </a:tc>
                <a:tc>
                  <a:txBody>
                    <a:bodyPr/>
                    <a:lstStyle/>
                    <a:p>
                      <a:r>
                        <a:rPr lang="en-US" dirty="0"/>
                        <a:t>0.35% + $0.15</a:t>
                      </a:r>
                    </a:p>
                  </a:txBody>
                  <a:tcPr/>
                </a:tc>
                <a:tc>
                  <a:txBody>
                    <a:bodyPr/>
                    <a:lstStyle/>
                    <a:p>
                      <a:r>
                        <a:rPr lang="en-US" dirty="0"/>
                        <a:t>Included </a:t>
                      </a:r>
                    </a:p>
                  </a:txBody>
                  <a:tcPr/>
                </a:tc>
                <a:tc>
                  <a:txBody>
                    <a:bodyPr/>
                    <a:lstStyle/>
                    <a:p>
                      <a:r>
                        <a:rPr lang="en-US" dirty="0"/>
                        <a:t>Rates vary </a:t>
                      </a:r>
                    </a:p>
                  </a:txBody>
                  <a:tcPr/>
                </a:tc>
                <a:tc>
                  <a:txBody>
                    <a:bodyPr/>
                    <a:lstStyle/>
                    <a:p>
                      <a:r>
                        <a:rPr lang="en-US" dirty="0">
                          <a:hlinkClick r:id="rId5"/>
                        </a:rPr>
                        <a:t>Square | Solutions</a:t>
                      </a:r>
                      <a:endParaRPr lang="en-US" dirty="0"/>
                    </a:p>
                  </a:txBody>
                  <a:tcPr/>
                </a:tc>
                <a:extLst>
                  <a:ext uri="{0D108BD9-81ED-4DB2-BD59-A6C34878D82A}">
                    <a16:rowId xmlns:a16="http://schemas.microsoft.com/office/drawing/2014/main" val="3779634705"/>
                  </a:ext>
                </a:extLst>
              </a:tr>
              <a:tr h="370840">
                <a:tc>
                  <a:txBody>
                    <a:bodyPr/>
                    <a:lstStyle/>
                    <a:p>
                      <a:r>
                        <a:rPr lang="en-US" dirty="0" err="1"/>
                        <a:t>Paypal</a:t>
                      </a:r>
                      <a:r>
                        <a:rPr lang="en-US" dirty="0"/>
                        <a:t> </a:t>
                      </a:r>
                    </a:p>
                  </a:txBody>
                  <a:tcPr/>
                </a:tc>
                <a:tc>
                  <a:txBody>
                    <a:bodyPr/>
                    <a:lstStyle/>
                    <a:p>
                      <a:r>
                        <a:rPr lang="en-US" dirty="0"/>
                        <a:t>2.29% + $0.09</a:t>
                      </a:r>
                    </a:p>
                  </a:txBody>
                  <a:tcPr/>
                </a:tc>
                <a:tc>
                  <a:txBody>
                    <a:bodyPr/>
                    <a:lstStyle/>
                    <a:p>
                      <a:r>
                        <a:rPr lang="en-US" dirty="0"/>
                        <a:t>$29 - $79</a:t>
                      </a:r>
                    </a:p>
                  </a:txBody>
                  <a:tcPr/>
                </a:tc>
                <a:tc>
                  <a:txBody>
                    <a:bodyPr/>
                    <a:lstStyle/>
                    <a:p>
                      <a:r>
                        <a:rPr lang="en-US" dirty="0"/>
                        <a:t>Rates vary</a:t>
                      </a:r>
                    </a:p>
                  </a:txBody>
                  <a:tcPr/>
                </a:tc>
                <a:tc>
                  <a:txBody>
                    <a:bodyPr/>
                    <a:lstStyle/>
                    <a:p>
                      <a:r>
                        <a:rPr lang="en-US" dirty="0">
                          <a:hlinkClick r:id="rId6"/>
                        </a:rPr>
                        <a:t>Card Reader</a:t>
                      </a:r>
                      <a:endParaRPr lang="en-US" b="1" dirty="0"/>
                    </a:p>
                  </a:txBody>
                  <a:tcPr/>
                </a:tc>
                <a:extLst>
                  <a:ext uri="{0D108BD9-81ED-4DB2-BD59-A6C34878D82A}">
                    <a16:rowId xmlns:a16="http://schemas.microsoft.com/office/drawing/2014/main" val="2615605324"/>
                  </a:ext>
                </a:extLst>
              </a:tr>
            </a:tbl>
          </a:graphicData>
        </a:graphic>
      </p:graphicFrame>
      <p:sp>
        <p:nvSpPr>
          <p:cNvPr id="6" name="TextBox 5">
            <a:extLst>
              <a:ext uri="{FF2B5EF4-FFF2-40B4-BE49-F238E27FC236}">
                <a16:creationId xmlns:a16="http://schemas.microsoft.com/office/drawing/2014/main" id="{08EB2498-5C06-9457-48AC-9AEF8E6D4811}"/>
              </a:ext>
            </a:extLst>
          </p:cNvPr>
          <p:cNvSpPr txBox="1"/>
          <p:nvPr/>
        </p:nvSpPr>
        <p:spPr>
          <a:xfrm>
            <a:off x="3532719" y="723727"/>
            <a:ext cx="4415628" cy="400110"/>
          </a:xfrm>
          <a:prstGeom prst="rect">
            <a:avLst/>
          </a:prstGeom>
          <a:noFill/>
        </p:spPr>
        <p:txBody>
          <a:bodyPr wrap="square" rtlCol="0">
            <a:spAutoFit/>
          </a:bodyPr>
          <a:lstStyle/>
          <a:p>
            <a:r>
              <a:rPr lang="en-US" sz="2000" dirty="0">
                <a:solidFill>
                  <a:schemeClr val="tx1">
                    <a:lumMod val="65000"/>
                    <a:lumOff val="35000"/>
                  </a:schemeClr>
                </a:solidFill>
              </a:rPr>
              <a:t>Processing Credit Card Sales </a:t>
            </a:r>
          </a:p>
        </p:txBody>
      </p:sp>
    </p:spTree>
    <p:extLst>
      <p:ext uri="{BB962C8B-B14F-4D97-AF65-F5344CB8AC3E}">
        <p14:creationId xmlns:p14="http://schemas.microsoft.com/office/powerpoint/2010/main" val="212422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9CF1-B0EB-2C31-0DBB-EEDF3B6F80CA}"/>
              </a:ext>
            </a:extLst>
          </p:cNvPr>
          <p:cNvSpPr>
            <a:spLocks noGrp="1"/>
          </p:cNvSpPr>
          <p:nvPr>
            <p:ph type="title"/>
          </p:nvPr>
        </p:nvSpPr>
        <p:spPr/>
        <p:txBody>
          <a:bodyPr/>
          <a:lstStyle/>
          <a:p>
            <a:r>
              <a:rPr lang="en-US" dirty="0"/>
              <a:t>The Consequence of Foodborne Illness </a:t>
            </a:r>
          </a:p>
        </p:txBody>
      </p:sp>
      <p:sp>
        <p:nvSpPr>
          <p:cNvPr id="3" name="Content Placeholder 2">
            <a:extLst>
              <a:ext uri="{FF2B5EF4-FFF2-40B4-BE49-F238E27FC236}">
                <a16:creationId xmlns:a16="http://schemas.microsoft.com/office/drawing/2014/main" id="{CDA68666-BFF8-47A0-C7FF-68877918789C}"/>
              </a:ext>
            </a:extLst>
          </p:cNvPr>
          <p:cNvSpPr>
            <a:spLocks noGrp="1"/>
          </p:cNvSpPr>
          <p:nvPr>
            <p:ph idx="1"/>
          </p:nvPr>
        </p:nvSpPr>
        <p:spPr/>
        <p:txBody>
          <a:bodyPr/>
          <a:lstStyle/>
          <a:p>
            <a:r>
              <a:rPr lang="en-US" b="0" i="0" dirty="0">
                <a:solidFill>
                  <a:srgbClr val="1F212E"/>
                </a:solidFill>
                <a:effectLst/>
                <a:latin typeface="Merriweather Sans" pitchFamily="2" charset="0"/>
              </a:rPr>
              <a:t>You may have read in the news about food contaminated with </a:t>
            </a:r>
            <a:r>
              <a:rPr lang="en-US" b="0" i="1" dirty="0">
                <a:solidFill>
                  <a:srgbClr val="1F212E"/>
                </a:solidFill>
                <a:effectLst/>
                <a:latin typeface="Merriweather Sans" pitchFamily="2" charset="0"/>
              </a:rPr>
              <a:t>Salmonella, E. coli</a:t>
            </a:r>
            <a:r>
              <a:rPr lang="en-US" b="0" i="0" dirty="0">
                <a:solidFill>
                  <a:srgbClr val="1F212E"/>
                </a:solidFill>
                <a:effectLst/>
                <a:latin typeface="Merriweather Sans" pitchFamily="2" charset="0"/>
              </a:rPr>
              <a:t> O157:H7, </a:t>
            </a:r>
            <a:r>
              <a:rPr lang="en-US" b="0" i="1" dirty="0">
                <a:solidFill>
                  <a:srgbClr val="1F212E"/>
                </a:solidFill>
                <a:effectLst/>
                <a:latin typeface="Merriweather Sans" pitchFamily="2" charset="0"/>
              </a:rPr>
              <a:t>Listeria</a:t>
            </a:r>
            <a:r>
              <a:rPr lang="en-US" b="0" i="0" dirty="0">
                <a:solidFill>
                  <a:srgbClr val="1F212E"/>
                </a:solidFill>
                <a:effectLst/>
                <a:latin typeface="Merriweather Sans" pitchFamily="2" charset="0"/>
              </a:rPr>
              <a:t>, or Hepatitis A.</a:t>
            </a:r>
          </a:p>
          <a:p>
            <a:r>
              <a:rPr lang="en-US" b="0" i="0" dirty="0">
                <a:solidFill>
                  <a:srgbClr val="1F212E"/>
                </a:solidFill>
                <a:effectLst/>
                <a:latin typeface="Merriweather Sans" pitchFamily="2" charset="0"/>
              </a:rPr>
              <a:t>These and other pathogenic microbes cause over 75 million people to get sick each year. </a:t>
            </a:r>
          </a:p>
          <a:p>
            <a:r>
              <a:rPr lang="en-US" b="0" i="0" dirty="0">
                <a:solidFill>
                  <a:srgbClr val="1F212E"/>
                </a:solidFill>
                <a:effectLst/>
                <a:latin typeface="Merriweather Sans" pitchFamily="2" charset="0"/>
              </a:rPr>
              <a:t>Most cases are not very serious, but the very young, the elderly, and people with impaired immune systems can become seriously ill and sometimes even die. </a:t>
            </a:r>
          </a:p>
          <a:p>
            <a:r>
              <a:rPr lang="en-US" b="0" i="0" dirty="0">
                <a:solidFill>
                  <a:srgbClr val="1F212E"/>
                </a:solidFill>
                <a:effectLst/>
                <a:latin typeface="Merriweather Sans" pitchFamily="2" charset="0"/>
              </a:rPr>
              <a:t>There is no way to know for sure how much foodborne illness originates on the farm, but the number of illnesses traced to fresh produce has grown faster than any other type of food.</a:t>
            </a:r>
            <a:endParaRPr lang="en-US" dirty="0">
              <a:latin typeface="Merriweather Sans" pitchFamily="2" charset="0"/>
            </a:endParaRPr>
          </a:p>
        </p:txBody>
      </p:sp>
    </p:spTree>
    <p:extLst>
      <p:ext uri="{BB962C8B-B14F-4D97-AF65-F5344CB8AC3E}">
        <p14:creationId xmlns:p14="http://schemas.microsoft.com/office/powerpoint/2010/main" val="235941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7AD3-4C29-66DE-09C6-298BD3AC5E64}"/>
              </a:ext>
            </a:extLst>
          </p:cNvPr>
          <p:cNvSpPr>
            <a:spLocks noGrp="1"/>
          </p:cNvSpPr>
          <p:nvPr>
            <p:ph type="title"/>
          </p:nvPr>
        </p:nvSpPr>
        <p:spPr/>
        <p:txBody>
          <a:bodyPr/>
          <a:lstStyle/>
          <a:p>
            <a:r>
              <a:rPr lang="en-US" dirty="0"/>
              <a:t>Why GAPS?</a:t>
            </a:r>
          </a:p>
        </p:txBody>
      </p:sp>
      <p:sp>
        <p:nvSpPr>
          <p:cNvPr id="3" name="Content Placeholder 2">
            <a:extLst>
              <a:ext uri="{FF2B5EF4-FFF2-40B4-BE49-F238E27FC236}">
                <a16:creationId xmlns:a16="http://schemas.microsoft.com/office/drawing/2014/main" id="{5C4D4D03-491A-26D9-C1A3-0C34360EDEF8}"/>
              </a:ext>
            </a:extLst>
          </p:cNvPr>
          <p:cNvSpPr>
            <a:spLocks noGrp="1"/>
          </p:cNvSpPr>
          <p:nvPr>
            <p:ph idx="1"/>
          </p:nvPr>
        </p:nvSpPr>
        <p:spPr/>
        <p:txBody>
          <a:bodyPr>
            <a:normAutofit/>
          </a:bodyPr>
          <a:lstStyle/>
          <a:p>
            <a:pPr marL="0" indent="0">
              <a:buNone/>
            </a:pPr>
            <a:r>
              <a:rPr lang="en-US" sz="3000" dirty="0">
                <a:solidFill>
                  <a:srgbClr val="424D5B"/>
                </a:solidFill>
                <a:latin typeface="Merriweather Sans" panose="020B0604020202020204" pitchFamily="2" charset="0"/>
              </a:rPr>
              <a:t>2011 Multistate Outbreak of Listeriosis Linked to Whole Cantaloupes from Jensen Farms, Colorado </a:t>
            </a:r>
            <a:r>
              <a:rPr lang="en-US" sz="3000" dirty="0">
                <a:solidFill>
                  <a:schemeClr val="accent4"/>
                </a:solidFill>
                <a:latin typeface="Merriweather Sans" panose="020B0604020202020204" pitchFamily="2" charset="0"/>
              </a:rPr>
              <a:t>(</a:t>
            </a:r>
            <a:r>
              <a:rPr lang="en-US" sz="3000" dirty="0">
                <a:solidFill>
                  <a:schemeClr val="accent4"/>
                </a:solidFill>
                <a:latin typeface="Merriweather Sans" panose="020B0604020202020204" pitchFamily="2" charset="0"/>
                <a:hlinkClick r:id="rId2">
                  <a:extLst>
                    <a:ext uri="{A12FA001-AC4F-418D-AE19-62706E023703}">
                      <ahyp:hlinkClr xmlns:ahyp="http://schemas.microsoft.com/office/drawing/2018/hyperlinkcolor" val="tx"/>
                    </a:ext>
                  </a:extLst>
                </a:hlinkClick>
              </a:rPr>
              <a:t>FINAL UPDATE</a:t>
            </a:r>
            <a:r>
              <a:rPr lang="en-US" sz="3000" dirty="0">
                <a:solidFill>
                  <a:schemeClr val="accent4"/>
                </a:solidFill>
                <a:latin typeface="Merriweather Sans" panose="020B0604020202020204" pitchFamily="2" charset="0"/>
              </a:rPr>
              <a:t>) </a:t>
            </a:r>
          </a:p>
          <a:p>
            <a:pPr marL="0" indent="0">
              <a:buNone/>
            </a:pPr>
            <a:r>
              <a:rPr lang="en-US" sz="3000" dirty="0">
                <a:solidFill>
                  <a:srgbClr val="424D5B"/>
                </a:solidFill>
                <a:latin typeface="Merriweather Sans" panose="020B0604020202020204" pitchFamily="2" charset="0"/>
              </a:rPr>
              <a:t>Recent foodborne disease outbreaks traced to fresh produce have caused consumers to question the safety of our fresh food supply. </a:t>
            </a:r>
          </a:p>
          <a:p>
            <a:pPr marL="0" indent="0">
              <a:buNone/>
            </a:pPr>
            <a:endParaRPr lang="en-US" dirty="0"/>
          </a:p>
        </p:txBody>
      </p:sp>
    </p:spTree>
    <p:extLst>
      <p:ext uri="{BB962C8B-B14F-4D97-AF65-F5344CB8AC3E}">
        <p14:creationId xmlns:p14="http://schemas.microsoft.com/office/powerpoint/2010/main" val="327994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2FEC-B87D-A86C-340E-D572F263A56D}"/>
              </a:ext>
            </a:extLst>
          </p:cNvPr>
          <p:cNvSpPr>
            <a:spLocks noGrp="1"/>
          </p:cNvSpPr>
          <p:nvPr>
            <p:ph type="title"/>
          </p:nvPr>
        </p:nvSpPr>
        <p:spPr/>
        <p:txBody>
          <a:bodyPr/>
          <a:lstStyle/>
          <a:p>
            <a:r>
              <a:rPr lang="en-US" dirty="0"/>
              <a:t>Food Safety Modernization Act </a:t>
            </a:r>
          </a:p>
        </p:txBody>
      </p:sp>
      <p:sp>
        <p:nvSpPr>
          <p:cNvPr id="3" name="Content Placeholder 2">
            <a:extLst>
              <a:ext uri="{FF2B5EF4-FFF2-40B4-BE49-F238E27FC236}">
                <a16:creationId xmlns:a16="http://schemas.microsoft.com/office/drawing/2014/main" id="{BFECA3D1-DCCB-EE93-9F32-9235C2A0B217}"/>
              </a:ext>
            </a:extLst>
          </p:cNvPr>
          <p:cNvSpPr>
            <a:spLocks noGrp="1"/>
          </p:cNvSpPr>
          <p:nvPr>
            <p:ph idx="1"/>
          </p:nvPr>
        </p:nvSpPr>
        <p:spPr/>
        <p:txBody>
          <a:bodyPr/>
          <a:lstStyle/>
          <a:p>
            <a:r>
              <a:rPr lang="en-US" sz="2800" dirty="0">
                <a:solidFill>
                  <a:srgbClr val="424D5B"/>
                </a:solidFill>
                <a:latin typeface="Merriweather Sans" panose="020B0604020202020204" pitchFamily="2" charset="0"/>
              </a:rPr>
              <a:t>This is a significant public health burden that is largely preventable.</a:t>
            </a:r>
          </a:p>
          <a:p>
            <a:r>
              <a:rPr lang="en-US" sz="2800" dirty="0">
                <a:solidFill>
                  <a:schemeClr val="accent4"/>
                </a:solidFill>
                <a:latin typeface="Merriweather Sans" panose="020B0604020202020204" pitchFamily="2" charset="0"/>
                <a:hlinkClick r:id="rId2">
                  <a:extLst>
                    <a:ext uri="{A12FA001-AC4F-418D-AE19-62706E023703}">
                      <ahyp:hlinkClr xmlns:ahyp="http://schemas.microsoft.com/office/drawing/2018/hyperlinkcolor" val="tx"/>
                    </a:ext>
                  </a:extLst>
                </a:hlinkClick>
              </a:rPr>
              <a:t>The FDA Food Safety Modernization Act (FSMA)</a:t>
            </a:r>
            <a:r>
              <a:rPr lang="en-US" sz="2800" dirty="0">
                <a:solidFill>
                  <a:schemeClr val="accent4"/>
                </a:solidFill>
                <a:latin typeface="Merriweather Sans" panose="020B0604020202020204" pitchFamily="2" charset="0"/>
              </a:rPr>
              <a:t> </a:t>
            </a:r>
            <a:r>
              <a:rPr lang="en-US" sz="2800" dirty="0">
                <a:solidFill>
                  <a:srgbClr val="424D5B"/>
                </a:solidFill>
                <a:latin typeface="Merriweather Sans" panose="020B0604020202020204" pitchFamily="2" charset="0"/>
              </a:rPr>
              <a:t>is transforming the nation’s food safety system by shifting the focus from responding to foodborne illness to preventing it. </a:t>
            </a:r>
          </a:p>
          <a:p>
            <a:endParaRPr lang="en-US" dirty="0"/>
          </a:p>
        </p:txBody>
      </p:sp>
    </p:spTree>
    <p:extLst>
      <p:ext uri="{BB962C8B-B14F-4D97-AF65-F5344CB8AC3E}">
        <p14:creationId xmlns:p14="http://schemas.microsoft.com/office/powerpoint/2010/main" val="111863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E85A-E321-60E0-E78C-E0287EB93939}"/>
              </a:ext>
            </a:extLst>
          </p:cNvPr>
          <p:cNvSpPr>
            <a:spLocks noGrp="1"/>
          </p:cNvSpPr>
          <p:nvPr>
            <p:ph type="title"/>
          </p:nvPr>
        </p:nvSpPr>
        <p:spPr/>
        <p:txBody>
          <a:bodyPr/>
          <a:lstStyle/>
          <a:p>
            <a:r>
              <a:rPr lang="en-US" dirty="0"/>
              <a:t>Food Safety Modernization Act </a:t>
            </a:r>
          </a:p>
        </p:txBody>
      </p:sp>
      <p:sp>
        <p:nvSpPr>
          <p:cNvPr id="3" name="Content Placeholder 2">
            <a:extLst>
              <a:ext uri="{FF2B5EF4-FFF2-40B4-BE49-F238E27FC236}">
                <a16:creationId xmlns:a16="http://schemas.microsoft.com/office/drawing/2014/main" id="{A48717FD-0776-D2CC-FC30-B31E2E3059DE}"/>
              </a:ext>
            </a:extLst>
          </p:cNvPr>
          <p:cNvSpPr>
            <a:spLocks noGrp="1"/>
          </p:cNvSpPr>
          <p:nvPr>
            <p:ph idx="1"/>
          </p:nvPr>
        </p:nvSpPr>
        <p:spPr/>
        <p:txBody>
          <a:bodyPr>
            <a:normAutofit/>
          </a:bodyPr>
          <a:lstStyle/>
          <a:p>
            <a:r>
              <a:rPr lang="en-US" sz="2800" dirty="0">
                <a:solidFill>
                  <a:srgbClr val="424D5B"/>
                </a:solidFill>
                <a:latin typeface="Merriweather Sans" panose="020B0604020202020204" pitchFamily="2" charset="0"/>
              </a:rPr>
              <a:t>Signed into law in 2011</a:t>
            </a:r>
          </a:p>
          <a:p>
            <a:r>
              <a:rPr lang="en-US" sz="2800" dirty="0">
                <a:solidFill>
                  <a:srgbClr val="424D5B"/>
                </a:solidFill>
                <a:latin typeface="Merriweather Sans" panose="020B0604020202020204" pitchFamily="2" charset="0"/>
              </a:rPr>
              <a:t>The safety of the food supply is a shared responsibility among many different points in the global supply chain for both human and animal food.</a:t>
            </a:r>
          </a:p>
          <a:p>
            <a:pPr algn="l"/>
            <a:r>
              <a:rPr lang="en-US" sz="2800" dirty="0">
                <a:solidFill>
                  <a:srgbClr val="424D5B"/>
                </a:solidFill>
                <a:latin typeface="Merriweather Sans" panose="020B0604020202020204" pitchFamily="2" charset="0"/>
              </a:rPr>
              <a:t>The FSMA rules are designed to make clear specific actions that must be taken at each of these points to prevent contamination.</a:t>
            </a:r>
          </a:p>
          <a:p>
            <a:endParaRPr lang="en-US" dirty="0"/>
          </a:p>
        </p:txBody>
      </p:sp>
    </p:spTree>
    <p:extLst>
      <p:ext uri="{BB962C8B-B14F-4D97-AF65-F5344CB8AC3E}">
        <p14:creationId xmlns:p14="http://schemas.microsoft.com/office/powerpoint/2010/main" val="387663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8F18-901B-53AA-E7E1-CF71C52735BF}"/>
              </a:ext>
            </a:extLst>
          </p:cNvPr>
          <p:cNvSpPr>
            <a:spLocks noGrp="1"/>
          </p:cNvSpPr>
          <p:nvPr>
            <p:ph type="title"/>
          </p:nvPr>
        </p:nvSpPr>
        <p:spPr/>
        <p:txBody>
          <a:bodyPr/>
          <a:lstStyle/>
          <a:p>
            <a:r>
              <a:rPr lang="en-US" dirty="0"/>
              <a:t>Rules and Regulations of FSMA</a:t>
            </a:r>
          </a:p>
        </p:txBody>
      </p:sp>
      <p:sp>
        <p:nvSpPr>
          <p:cNvPr id="3" name="Content Placeholder 2">
            <a:extLst>
              <a:ext uri="{FF2B5EF4-FFF2-40B4-BE49-F238E27FC236}">
                <a16:creationId xmlns:a16="http://schemas.microsoft.com/office/drawing/2014/main" id="{5AE39A24-EC4F-81A0-8D60-47630A8FE502}"/>
              </a:ext>
            </a:extLst>
          </p:cNvPr>
          <p:cNvSpPr>
            <a:spLocks noGrp="1"/>
          </p:cNvSpPr>
          <p:nvPr>
            <p:ph idx="1"/>
          </p:nvPr>
        </p:nvSpPr>
        <p:spPr>
          <a:xfrm>
            <a:off x="3859743" y="-12573"/>
            <a:ext cx="7970308" cy="6870573"/>
          </a:xfrm>
        </p:spPr>
        <p:txBody>
          <a:bodyPr>
            <a:normAutofit/>
          </a:bodyPr>
          <a:lstStyle/>
          <a:p>
            <a:pPr>
              <a:buFont typeface="Wingdings 2" pitchFamily="18" charset="2"/>
              <a:buChar char="•"/>
            </a:pPr>
            <a:r>
              <a:rPr lang="en-US" sz="2200" dirty="0">
                <a:solidFill>
                  <a:schemeClr val="accent4"/>
                </a:solidFill>
                <a:latin typeface="Merriweather Sans" panose="020B0604020202020204" pitchFamily="2" charset="0"/>
                <a:hlinkClick r:id="rId2" tooltip="FSMA Proposed Rule on Agricultural Water">
                  <a:extLst>
                    <a:ext uri="{A12FA001-AC4F-418D-AE19-62706E023703}">
                      <ahyp:hlinkClr xmlns:ahyp="http://schemas.microsoft.com/office/drawing/2018/hyperlinkcolor" val="tx"/>
                    </a:ext>
                  </a:extLst>
                </a:hlinkClick>
              </a:rPr>
              <a:t>Agricultural Water</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3">
                  <a:extLst>
                    <a:ext uri="{A12FA001-AC4F-418D-AE19-62706E023703}">
                      <ahyp:hlinkClr xmlns:ahyp="http://schemas.microsoft.com/office/drawing/2018/hyperlinkcolor" val="tx"/>
                    </a:ext>
                  </a:extLst>
                </a:hlinkClick>
              </a:rPr>
              <a:t>Accredited Third-Party Certification</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4" tooltip="FSMA Final Rule on Requirements for Additional Traceability Records for Certain Foods">
                  <a:extLst>
                    <a:ext uri="{A12FA001-AC4F-418D-AE19-62706E023703}">
                      <ahyp:hlinkClr xmlns:ahyp="http://schemas.microsoft.com/office/drawing/2018/hyperlinkcolor" val="tx"/>
                    </a:ext>
                  </a:extLst>
                </a:hlinkClick>
              </a:rPr>
              <a:t>Food Traceability</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5">
                  <a:extLst>
                    <a:ext uri="{A12FA001-AC4F-418D-AE19-62706E023703}">
                      <ahyp:hlinkClr xmlns:ahyp="http://schemas.microsoft.com/office/drawing/2018/hyperlinkcolor" val="tx"/>
                    </a:ext>
                  </a:extLst>
                </a:hlinkClick>
              </a:rPr>
              <a:t>Foreign Supplier Verification Programs (FSVP)</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6" tooltip="FSMA Final Rule on Laboratory Accreditation for Analyses of Foods (LAAF)">
                  <a:extLst>
                    <a:ext uri="{A12FA001-AC4F-418D-AE19-62706E023703}">
                      <ahyp:hlinkClr xmlns:ahyp="http://schemas.microsoft.com/office/drawing/2018/hyperlinkcolor" val="tx"/>
                    </a:ext>
                  </a:extLst>
                </a:hlinkClick>
              </a:rPr>
              <a:t>Laboratory Accreditation for Analyses of Foods (LAAF)</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7">
                  <a:extLst>
                    <a:ext uri="{A12FA001-AC4F-418D-AE19-62706E023703}">
                      <ahyp:hlinkClr xmlns:ahyp="http://schemas.microsoft.com/office/drawing/2018/hyperlinkcolor" val="tx"/>
                    </a:ext>
                  </a:extLst>
                </a:hlinkClick>
              </a:rPr>
              <a:t>Mitigation Strategies to Protect Food Against Intentional Adulteration</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8">
                  <a:extLst>
                    <a:ext uri="{A12FA001-AC4F-418D-AE19-62706E023703}">
                      <ahyp:hlinkClr xmlns:ahyp="http://schemas.microsoft.com/office/drawing/2018/hyperlinkcolor" val="tx"/>
                    </a:ext>
                  </a:extLst>
                </a:hlinkClick>
              </a:rPr>
              <a:t>Preventive Controls for Human Food</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9">
                  <a:extLst>
                    <a:ext uri="{A12FA001-AC4F-418D-AE19-62706E023703}">
                      <ahyp:hlinkClr xmlns:ahyp="http://schemas.microsoft.com/office/drawing/2018/hyperlinkcolor" val="tx"/>
                    </a:ext>
                  </a:extLst>
                </a:hlinkClick>
              </a:rPr>
              <a:t>Preventive Controls for Animal Food</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3"/>
                </a:solidFill>
                <a:latin typeface="Merriweather Sans" panose="020B0604020202020204" pitchFamily="2" charset="0"/>
                <a:hlinkClick r:id="rId10" tooltip="FSMA Final Rule on Produce Safety">
                  <a:extLst>
                    <a:ext uri="{A12FA001-AC4F-418D-AE19-62706E023703}">
                      <ahyp:hlinkClr xmlns:ahyp="http://schemas.microsoft.com/office/drawing/2018/hyperlinkcolor" val="tx"/>
                    </a:ext>
                  </a:extLst>
                </a:hlinkClick>
              </a:rPr>
              <a:t>Produce Safety</a:t>
            </a:r>
            <a:endParaRPr lang="en-US" sz="2200" dirty="0">
              <a:solidFill>
                <a:schemeClr val="accent3"/>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11">
                  <a:extLst>
                    <a:ext uri="{A12FA001-AC4F-418D-AE19-62706E023703}">
                      <ahyp:hlinkClr xmlns:ahyp="http://schemas.microsoft.com/office/drawing/2018/hyperlinkcolor" val="tx"/>
                    </a:ext>
                  </a:extLst>
                </a:hlinkClick>
              </a:rPr>
              <a:t>Sanitary Transportation of Human and Animal Food</a:t>
            </a:r>
            <a:endParaRPr lang="en-US" sz="2200" dirty="0">
              <a:solidFill>
                <a:schemeClr val="accent4"/>
              </a:solidFill>
              <a:latin typeface="Merriweather Sans" panose="020B0604020202020204" pitchFamily="2" charset="0"/>
            </a:endParaRPr>
          </a:p>
          <a:p>
            <a:pPr>
              <a:buFont typeface="Wingdings 2" pitchFamily="18" charset="2"/>
              <a:buChar char="•"/>
            </a:pPr>
            <a:r>
              <a:rPr lang="en-US" sz="2200" dirty="0">
                <a:solidFill>
                  <a:schemeClr val="accent4"/>
                </a:solidFill>
                <a:latin typeface="Merriweather Sans" panose="020B0604020202020204" pitchFamily="2" charset="0"/>
                <a:hlinkClick r:id="rId12" tooltip="Voluntary Qualified Importer Program (VQIP)">
                  <a:extLst>
                    <a:ext uri="{A12FA001-AC4F-418D-AE19-62706E023703}">
                      <ahyp:hlinkClr xmlns:ahyp="http://schemas.microsoft.com/office/drawing/2018/hyperlinkcolor" val="tx"/>
                    </a:ext>
                  </a:extLst>
                </a:hlinkClick>
              </a:rPr>
              <a:t>Voluntary Qualified Importer Program (VQIP)</a:t>
            </a:r>
            <a:endParaRPr lang="en-US" sz="2200" dirty="0">
              <a:solidFill>
                <a:schemeClr val="accent4"/>
              </a:solidFill>
              <a:latin typeface="Merriweather Sans" panose="020B0604020202020204" pitchFamily="2" charset="0"/>
            </a:endParaRPr>
          </a:p>
        </p:txBody>
      </p:sp>
    </p:spTree>
    <p:extLst>
      <p:ext uri="{BB962C8B-B14F-4D97-AF65-F5344CB8AC3E}">
        <p14:creationId xmlns:p14="http://schemas.microsoft.com/office/powerpoint/2010/main" val="168211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and fruits in a row">
            <a:extLst>
              <a:ext uri="{FF2B5EF4-FFF2-40B4-BE49-F238E27FC236}">
                <a16:creationId xmlns:a16="http://schemas.microsoft.com/office/drawing/2014/main" id="{DF6E9C30-6756-6145-0288-AB30AECCF6C7}"/>
              </a:ext>
            </a:extLst>
          </p:cNvPr>
          <p:cNvPicPr>
            <a:picLocks noChangeAspect="1"/>
          </p:cNvPicPr>
          <p:nvPr/>
        </p:nvPicPr>
        <p:blipFill rotWithShape="1">
          <a:blip r:embed="rId2">
            <a:duotone>
              <a:schemeClr val="bg2">
                <a:shade val="45000"/>
                <a:satMod val="135000"/>
              </a:schemeClr>
              <a:prstClr val="white"/>
            </a:duotone>
            <a:alphaModFix amt="25000"/>
          </a:blip>
          <a:srcRect t="15709" r="-1" b="-1"/>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D56E12-DBA1-FF4D-5CBB-53ED8C902F02}"/>
              </a:ext>
            </a:extLst>
          </p:cNvPr>
          <p:cNvSpPr>
            <a:spLocks noGrp="1"/>
          </p:cNvSpPr>
          <p:nvPr>
            <p:ph type="title"/>
          </p:nvPr>
        </p:nvSpPr>
        <p:spPr>
          <a:xfrm>
            <a:off x="252919" y="1123837"/>
            <a:ext cx="2947482" cy="4601183"/>
          </a:xfrm>
        </p:spPr>
        <p:txBody>
          <a:bodyPr>
            <a:normAutofit/>
          </a:bodyPr>
          <a:lstStyle/>
          <a:p>
            <a:r>
              <a:rPr lang="en-US" b="1" i="0" dirty="0">
                <a:effectLst/>
                <a:latin typeface="Roboto Condensed" panose="020B0604020202020204" pitchFamily="2" charset="0"/>
              </a:rPr>
              <a:t>FDA Guidance for Industry: Guide to Minimize Microbial Food Safety Hazards for Fresh Fruits and Vegetables</a:t>
            </a:r>
            <a:br>
              <a:rPr lang="en-US" b="1" i="0" dirty="0">
                <a:effectLst/>
                <a:latin typeface="Roboto Condensed" panose="020B0604020202020204" pitchFamily="2" charset="0"/>
              </a:rPr>
            </a:br>
            <a:endParaRPr lang="en-US" dirty="0"/>
          </a:p>
        </p:txBody>
      </p:sp>
      <p:sp>
        <p:nvSpPr>
          <p:cNvPr id="3" name="Content Placeholder 2">
            <a:extLst>
              <a:ext uri="{FF2B5EF4-FFF2-40B4-BE49-F238E27FC236}">
                <a16:creationId xmlns:a16="http://schemas.microsoft.com/office/drawing/2014/main" id="{523DCE18-331C-24C9-0317-EA63BB0745C4}"/>
              </a:ext>
            </a:extLst>
          </p:cNvPr>
          <p:cNvSpPr>
            <a:spLocks noGrp="1"/>
          </p:cNvSpPr>
          <p:nvPr>
            <p:ph idx="1"/>
          </p:nvPr>
        </p:nvSpPr>
        <p:spPr>
          <a:xfrm>
            <a:off x="3869268" y="864108"/>
            <a:ext cx="7315200" cy="5120640"/>
          </a:xfrm>
        </p:spPr>
        <p:txBody>
          <a:bodyPr>
            <a:normAutofit/>
          </a:bodyPr>
          <a:lstStyle/>
          <a:p>
            <a:r>
              <a:rPr lang="en-US" sz="2800" dirty="0">
                <a:solidFill>
                  <a:srgbClr val="424D5B"/>
                </a:solidFill>
                <a:latin typeface="Merriweather Sans" panose="020B0604020202020204" pitchFamily="2" charset="0"/>
              </a:rPr>
              <a:t>Principle 1. Prevention of microbial contamination of fresh produce is favored over reliance on corrective actions once contamination has occurred.</a:t>
            </a:r>
          </a:p>
          <a:p>
            <a:pPr marL="0" indent="0">
              <a:buNone/>
            </a:pPr>
            <a:endParaRPr lang="en-US" dirty="0"/>
          </a:p>
        </p:txBody>
      </p:sp>
      <p:sp>
        <p:nvSpPr>
          <p:cNvPr id="13" name="Rectangle 12">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137518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Override1.xml><?xml version="1.0" encoding="utf-8"?>
<a:themeOverride xmlns:a="http://schemas.openxmlformats.org/drawingml/2006/main">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docProps/app.xml><?xml version="1.0" encoding="utf-8"?>
<Properties xmlns="http://schemas.openxmlformats.org/officeDocument/2006/extended-properties" xmlns:vt="http://schemas.openxmlformats.org/officeDocument/2006/docPropsVTypes">
  <Template/>
  <TotalTime>3533</TotalTime>
  <Words>2166</Words>
  <Application>Microsoft Office PowerPoint</Application>
  <PresentationFormat>Widescreen</PresentationFormat>
  <Paragraphs>188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Corbel</vt:lpstr>
      <vt:lpstr>Merriweather</vt:lpstr>
      <vt:lpstr>Merriweather Sans</vt:lpstr>
      <vt:lpstr>Roboto Condensed</vt:lpstr>
      <vt:lpstr>Wingdings 2</vt:lpstr>
      <vt:lpstr>Frame</vt:lpstr>
      <vt:lpstr>USDA Good Agricultural Practices  Overview </vt:lpstr>
      <vt:lpstr>What are GAPs?</vt:lpstr>
      <vt:lpstr>Why GAPs?</vt:lpstr>
      <vt:lpstr>The Consequence of Foodborne Illness </vt:lpstr>
      <vt:lpstr>Why GAPS?</vt:lpstr>
      <vt:lpstr>Food Safety Modernization Act </vt:lpstr>
      <vt:lpstr>Food Safety Modernization Act </vt:lpstr>
      <vt:lpstr>Rules and Regulations of FSMA</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FDA Guidance for Industry: Guide to Minimize Microbial Food Safety Hazards for Fresh Fruits and Vegetables </vt:lpstr>
      <vt:lpstr>Questions?</vt:lpstr>
      <vt:lpstr>GAPs Video </vt:lpstr>
      <vt:lpstr>How can following GAP protocol benefit your farm or further your mission? </vt:lpstr>
      <vt:lpstr>Why GAPs? Farm Benefits!</vt:lpstr>
      <vt:lpstr>Why GAPs? Farm Benefits!</vt:lpstr>
      <vt:lpstr>Why GAPs? Farm Benefits!</vt:lpstr>
      <vt:lpstr>Food Safety Begins on the Farm </vt:lpstr>
      <vt:lpstr>Produce most often associated with foodborne illness outbreaks</vt:lpstr>
      <vt:lpstr>GAPs Audit Overview </vt:lpstr>
      <vt:lpstr>GAP Audit Overview  </vt:lpstr>
      <vt:lpstr>GAPS Audit Checklist </vt:lpstr>
      <vt:lpstr>Steps for GAP Certification Success </vt:lpstr>
      <vt:lpstr>Development of a Food Safety Program </vt:lpstr>
      <vt:lpstr>Development of a Food Safety Program </vt:lpstr>
      <vt:lpstr>FDA Food Safety Plan Builder </vt:lpstr>
      <vt:lpstr>Sample Food Safety Plan </vt:lpstr>
      <vt:lpstr>FSMA Exclusion</vt:lpstr>
      <vt:lpstr>How to Request a GAP Audit </vt:lpstr>
      <vt:lpstr>Next Steps for GAP certification</vt:lpstr>
      <vt:lpstr>Funding for Farms </vt:lpstr>
      <vt:lpstr>Funding for Farms </vt:lpstr>
      <vt:lpstr>Funding for Farms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Agriculture Program Overview </dc:title>
  <dc:creator>danielle dean</dc:creator>
  <cp:lastModifiedBy>danielle dean</cp:lastModifiedBy>
  <cp:revision>12</cp:revision>
  <dcterms:created xsi:type="dcterms:W3CDTF">2023-02-05T22:00:56Z</dcterms:created>
  <dcterms:modified xsi:type="dcterms:W3CDTF">2023-03-15T22:04:11Z</dcterms:modified>
</cp:coreProperties>
</file>